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407" r:id="rId3"/>
    <p:sldId id="362" r:id="rId4"/>
    <p:sldId id="398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99" r:id="rId24"/>
    <p:sldId id="388" r:id="rId25"/>
    <p:sldId id="389" r:id="rId26"/>
    <p:sldId id="386" r:id="rId27"/>
    <p:sldId id="387" r:id="rId28"/>
    <p:sldId id="390" r:id="rId29"/>
    <p:sldId id="393" r:id="rId30"/>
    <p:sldId id="391" r:id="rId31"/>
    <p:sldId id="392" r:id="rId32"/>
    <p:sldId id="394" r:id="rId33"/>
    <p:sldId id="395" r:id="rId34"/>
    <p:sldId id="396" r:id="rId35"/>
    <p:sldId id="404" r:id="rId36"/>
    <p:sldId id="397" r:id="rId37"/>
    <p:sldId id="400" r:id="rId38"/>
    <p:sldId id="314" r:id="rId39"/>
    <p:sldId id="316" r:id="rId40"/>
    <p:sldId id="317" r:id="rId41"/>
    <p:sldId id="318" r:id="rId42"/>
    <p:sldId id="273" r:id="rId43"/>
    <p:sldId id="280" r:id="rId44"/>
    <p:sldId id="401" r:id="rId45"/>
    <p:sldId id="402" r:id="rId46"/>
    <p:sldId id="403" r:id="rId47"/>
    <p:sldId id="405" r:id="rId48"/>
    <p:sldId id="414" r:id="rId49"/>
    <p:sldId id="339" r:id="rId50"/>
    <p:sldId id="416" r:id="rId51"/>
    <p:sldId id="4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% Unemployed, 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Associate's degree</c:v>
                </c:pt>
                <c:pt idx="4">
                  <c:v>Bachelor's degree</c:v>
                </c:pt>
                <c:pt idx="5">
                  <c:v>Master's degree</c:v>
                </c:pt>
                <c:pt idx="6">
                  <c:v>Professional degree</c:v>
                </c:pt>
                <c:pt idx="7">
                  <c:v>Doctoral degree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7.4</c:v>
                </c:pt>
                <c:pt idx="1">
                  <c:v>5.2</c:v>
                </c:pt>
                <c:pt idx="2">
                  <c:v>4.4000000000000004</c:v>
                </c:pt>
                <c:pt idx="3">
                  <c:v>3.6</c:v>
                </c:pt>
                <c:pt idx="4">
                  <c:v>2.7</c:v>
                </c:pt>
                <c:pt idx="5">
                  <c:v>2.4</c:v>
                </c:pt>
                <c:pt idx="6">
                  <c:v>1.6</c:v>
                </c:pt>
                <c:pt idx="7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534400"/>
        <c:axId val="44536192"/>
      </c:barChart>
      <c:catAx>
        <c:axId val="4453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36192"/>
        <c:crosses val="autoZero"/>
        <c:auto val="1"/>
        <c:lblAlgn val="ctr"/>
        <c:lblOffset val="100"/>
        <c:noMultiLvlLbl val="0"/>
      </c:catAx>
      <c:valAx>
        <c:axId val="44536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53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% Never</a:t>
            </a:r>
            <a:r>
              <a:rPr lang="en-US" sz="3200" b="1" baseline="0" dirty="0">
                <a:solidFill>
                  <a:schemeClr val="bg1"/>
                </a:solidFill>
              </a:rPr>
              <a:t> Smoking in Life, 2016</a:t>
            </a:r>
            <a:endParaRPr lang="en-US" sz="32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0.5259259259259258</c:v>
                </c:pt>
                <c:pt idx="1">
                  <c:v>0.52970297029702962</c:v>
                </c:pt>
                <c:pt idx="2">
                  <c:v>0.58114035087719307</c:v>
                </c:pt>
                <c:pt idx="3">
                  <c:v>0.71179039301310054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802432"/>
        <c:axId val="44803968"/>
      </c:barChart>
      <c:catAx>
        <c:axId val="4480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03968"/>
        <c:crosses val="autoZero"/>
        <c:auto val="1"/>
        <c:lblAlgn val="ctr"/>
        <c:lblOffset val="100"/>
        <c:noMultiLvlLbl val="0"/>
      </c:catAx>
      <c:valAx>
        <c:axId val="4480396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480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% w/</a:t>
            </a:r>
            <a:r>
              <a:rPr lang="en-US" sz="3200" b="1" baseline="0" dirty="0">
                <a:solidFill>
                  <a:schemeClr val="bg1"/>
                </a:solidFill>
              </a:rPr>
              <a:t> Activity-Limiting Condition, 2016</a:t>
            </a:r>
            <a:endParaRPr lang="en-US" sz="32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0.16300000000000001</c:v>
                </c:pt>
                <c:pt idx="1">
                  <c:v>0.189</c:v>
                </c:pt>
                <c:pt idx="2">
                  <c:v>0.14699999999999999</c:v>
                </c:pt>
                <c:pt idx="3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5239680"/>
        <c:axId val="45278336"/>
      </c:barChart>
      <c:catAx>
        <c:axId val="45239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78336"/>
        <c:crosses val="autoZero"/>
        <c:auto val="1"/>
        <c:lblAlgn val="ctr"/>
        <c:lblOffset val="100"/>
        <c:noMultiLvlLbl val="0"/>
      </c:catAx>
      <c:valAx>
        <c:axId val="4527833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52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% Disabled</a:t>
            </a:r>
            <a:r>
              <a:rPr lang="en-US" sz="3200" b="1" baseline="0" dirty="0">
                <a:solidFill>
                  <a:schemeClr val="bg1"/>
                </a:solidFill>
              </a:rPr>
              <a:t>, Age 55-64, 2016</a:t>
            </a:r>
            <a:endParaRPr lang="en-US" sz="32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0.28999999999999998</c:v>
                </c:pt>
                <c:pt idx="1">
                  <c:v>0.18</c:v>
                </c:pt>
                <c:pt idx="2">
                  <c:v>0.16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5308544"/>
        <c:axId val="45318528"/>
      </c:barChart>
      <c:catAx>
        <c:axId val="45308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18528"/>
        <c:crosses val="autoZero"/>
        <c:auto val="1"/>
        <c:lblAlgn val="ctr"/>
        <c:lblOffset val="100"/>
        <c:noMultiLvlLbl val="0"/>
      </c:catAx>
      <c:valAx>
        <c:axId val="45318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30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% Dead by Age 50</a:t>
            </a:r>
            <a:r>
              <a:rPr lang="en-US" sz="3200" b="1" baseline="0" dirty="0">
                <a:solidFill>
                  <a:schemeClr val="bg1"/>
                </a:solidFill>
              </a:rPr>
              <a:t>, Class of 1980</a:t>
            </a:r>
            <a:endParaRPr lang="en-US" sz="32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9.530000000000001E-2</c:v>
                </c:pt>
                <c:pt idx="1">
                  <c:v>4.7500000000000001E-2</c:v>
                </c:pt>
                <c:pt idx="2">
                  <c:v>4.2999999999999969E-2</c:v>
                </c:pt>
                <c:pt idx="3">
                  <c:v>2.200000000000003E-2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8165888"/>
        <c:axId val="78167424"/>
      </c:barChart>
      <c:catAx>
        <c:axId val="78165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67424"/>
        <c:crosses val="autoZero"/>
        <c:auto val="1"/>
        <c:lblAlgn val="ctr"/>
        <c:lblOffset val="100"/>
        <c:noMultiLvlLbl val="0"/>
      </c:catAx>
      <c:valAx>
        <c:axId val="7816742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7816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% Dead from Accidents by Age 50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2.0099999999999996E-2</c:v>
                </c:pt>
                <c:pt idx="1">
                  <c:v>8.5000000000000006E-3</c:v>
                </c:pt>
                <c:pt idx="2">
                  <c:v>7.1999999999999998E-3</c:v>
                </c:pt>
                <c:pt idx="3">
                  <c:v>5.1999999999999998E-3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069184"/>
        <c:axId val="81070720"/>
      </c:barChart>
      <c:catAx>
        <c:axId val="8106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70720"/>
        <c:crosses val="autoZero"/>
        <c:auto val="1"/>
        <c:lblAlgn val="ctr"/>
        <c:lblOffset val="100"/>
        <c:noMultiLvlLbl val="0"/>
      </c:catAx>
      <c:valAx>
        <c:axId val="8107072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8106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% Dead from Suicide by Age 50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6.0000000000000001E-3</c:v>
                </c:pt>
                <c:pt idx="1">
                  <c:v>4.5999999999999999E-3</c:v>
                </c:pt>
                <c:pt idx="2">
                  <c:v>4.3E-3</c:v>
                </c:pt>
                <c:pt idx="3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113472"/>
        <c:axId val="81115008"/>
      </c:barChart>
      <c:catAx>
        <c:axId val="81113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15008"/>
        <c:crosses val="autoZero"/>
        <c:auto val="1"/>
        <c:lblAlgn val="ctr"/>
        <c:lblOffset val="100"/>
        <c:noMultiLvlLbl val="0"/>
      </c:catAx>
      <c:valAx>
        <c:axId val="8111500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8111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% Dead from Homicide by Age 50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6.9999999999999993E-3</c:v>
                </c:pt>
                <c:pt idx="1">
                  <c:v>1.5E-3</c:v>
                </c:pt>
                <c:pt idx="2">
                  <c:v>5.9999999999999995E-4</c:v>
                </c:pt>
                <c:pt idx="3">
                  <c:v>2.9999999999999997E-4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190272"/>
        <c:axId val="81196160"/>
      </c:barChart>
      <c:catAx>
        <c:axId val="8119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96160"/>
        <c:crosses val="autoZero"/>
        <c:auto val="1"/>
        <c:lblAlgn val="ctr"/>
        <c:lblOffset val="100"/>
        <c:noMultiLvlLbl val="0"/>
      </c:catAx>
      <c:valAx>
        <c:axId val="8119616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8119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Average</a:t>
            </a:r>
            <a:r>
              <a:rPr lang="en-US" sz="2800" b="1" baseline="0" dirty="0"/>
              <a:t> Early Reading Scale Score, Age 4</a:t>
            </a:r>
            <a:endParaRPr lang="en-US" sz="2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Sheet1!$B$1:$O$1</c:f>
              <c:strCache>
                <c:ptCount val="14"/>
                <c:pt idx="0">
                  <c:v>Total</c:v>
                </c:pt>
                <c:pt idx="1">
                  <c:v>  </c:v>
                </c:pt>
                <c:pt idx="2">
                  <c:v>White</c:v>
                </c:pt>
                <c:pt idx="3">
                  <c:v>Black</c:v>
                </c:pt>
                <c:pt idx="4">
                  <c:v>Hispanic</c:v>
                </c:pt>
                <c:pt idx="5">
                  <c:v>Asian/PI</c:v>
                </c:pt>
                <c:pt idx="6">
                  <c:v>Native</c:v>
                </c:pt>
                <c:pt idx="8">
                  <c:v>Boys</c:v>
                </c:pt>
                <c:pt idx="9">
                  <c:v>Girls</c:v>
                </c:pt>
                <c:pt idx="11">
                  <c:v>Low SES</c:v>
                </c:pt>
                <c:pt idx="12">
                  <c:v>Mid SES</c:v>
                </c:pt>
                <c:pt idx="13">
                  <c:v>High SES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21.5</c:v>
                </c:pt>
                <c:pt idx="2">
                  <c:v>27.4</c:v>
                </c:pt>
                <c:pt idx="3">
                  <c:v>22.9</c:v>
                </c:pt>
                <c:pt idx="4">
                  <c:v>21.2</c:v>
                </c:pt>
                <c:pt idx="5">
                  <c:v>30.5</c:v>
                </c:pt>
                <c:pt idx="6">
                  <c:v>20.100000000000001</c:v>
                </c:pt>
                <c:pt idx="8">
                  <c:v>20.7</c:v>
                </c:pt>
                <c:pt idx="9">
                  <c:v>22.4</c:v>
                </c:pt>
                <c:pt idx="11">
                  <c:v>16.7</c:v>
                </c:pt>
                <c:pt idx="12">
                  <c:v>21</c:v>
                </c:pt>
                <c:pt idx="13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E-4166-AA58-69CA7B9FA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6793216"/>
        <c:axId val="86823680"/>
      </c:barChart>
      <c:catAx>
        <c:axId val="8679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23680"/>
        <c:crosses val="autoZero"/>
        <c:auto val="1"/>
        <c:lblAlgn val="ctr"/>
        <c:lblOffset val="100"/>
        <c:noMultiLvlLbl val="0"/>
      </c:catAx>
      <c:valAx>
        <c:axId val="8682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9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Average</a:t>
            </a:r>
            <a:r>
              <a:rPr lang="en-US" sz="2800" b="1" baseline="0" dirty="0"/>
              <a:t> Early Math Scale Score, Age 4</a:t>
            </a:r>
            <a:endParaRPr lang="en-US" sz="2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Sheet1!$B$1:$O$1</c:f>
              <c:strCache>
                <c:ptCount val="14"/>
                <c:pt idx="0">
                  <c:v>Total</c:v>
                </c:pt>
                <c:pt idx="1">
                  <c:v>  </c:v>
                </c:pt>
                <c:pt idx="2">
                  <c:v>White</c:v>
                </c:pt>
                <c:pt idx="3">
                  <c:v>Black</c:v>
                </c:pt>
                <c:pt idx="4">
                  <c:v>Hispanic</c:v>
                </c:pt>
                <c:pt idx="5">
                  <c:v>Asian/PI</c:v>
                </c:pt>
                <c:pt idx="6">
                  <c:v>Native</c:v>
                </c:pt>
                <c:pt idx="8">
                  <c:v>Boys</c:v>
                </c:pt>
                <c:pt idx="9">
                  <c:v>Girls</c:v>
                </c:pt>
                <c:pt idx="11">
                  <c:v>Low SES</c:v>
                </c:pt>
                <c:pt idx="12">
                  <c:v>Mid SES</c:v>
                </c:pt>
                <c:pt idx="13">
                  <c:v>High SES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24.5</c:v>
                </c:pt>
                <c:pt idx="2">
                  <c:v>31.6</c:v>
                </c:pt>
                <c:pt idx="3">
                  <c:v>26.9</c:v>
                </c:pt>
                <c:pt idx="4">
                  <c:v>26.2</c:v>
                </c:pt>
                <c:pt idx="5">
                  <c:v>34.700000000000003</c:v>
                </c:pt>
                <c:pt idx="6">
                  <c:v>23.2</c:v>
                </c:pt>
                <c:pt idx="8">
                  <c:v>23.5</c:v>
                </c:pt>
                <c:pt idx="9">
                  <c:v>25.5</c:v>
                </c:pt>
                <c:pt idx="11">
                  <c:v>19.100000000000001</c:v>
                </c:pt>
                <c:pt idx="12">
                  <c:v>24.2</c:v>
                </c:pt>
                <c:pt idx="13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E-4166-AA58-69CA7B9FA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7422848"/>
        <c:axId val="87424384"/>
      </c:barChart>
      <c:catAx>
        <c:axId val="8742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24384"/>
        <c:crosses val="autoZero"/>
        <c:auto val="1"/>
        <c:lblAlgn val="ctr"/>
        <c:lblOffset val="100"/>
        <c:noMultiLvlLbl val="0"/>
      </c:catAx>
      <c:valAx>
        <c:axId val="87424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2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Percent Who Know 10 of 10</a:t>
            </a:r>
            <a:r>
              <a:rPr lang="en-US" sz="2800" b="1" baseline="0" dirty="0"/>
              <a:t> Colors, Age 4</a:t>
            </a:r>
            <a:endParaRPr lang="en-US" sz="2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Sheet1!$B$1:$O$1</c:f>
              <c:strCache>
                <c:ptCount val="14"/>
                <c:pt idx="0">
                  <c:v>Total</c:v>
                </c:pt>
                <c:pt idx="1">
                  <c:v>  </c:v>
                </c:pt>
                <c:pt idx="2">
                  <c:v>White</c:v>
                </c:pt>
                <c:pt idx="3">
                  <c:v>Black</c:v>
                </c:pt>
                <c:pt idx="4">
                  <c:v>Hispanic</c:v>
                </c:pt>
                <c:pt idx="5">
                  <c:v>Asian/PI</c:v>
                </c:pt>
                <c:pt idx="6">
                  <c:v>Native</c:v>
                </c:pt>
                <c:pt idx="8">
                  <c:v>Boys</c:v>
                </c:pt>
                <c:pt idx="9">
                  <c:v>Girls</c:v>
                </c:pt>
                <c:pt idx="11">
                  <c:v>Low SES</c:v>
                </c:pt>
                <c:pt idx="12">
                  <c:v>Mid SES</c:v>
                </c:pt>
                <c:pt idx="13">
                  <c:v>High SES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49</c:v>
                </c:pt>
                <c:pt idx="2">
                  <c:v>71</c:v>
                </c:pt>
                <c:pt idx="3">
                  <c:v>55.3</c:v>
                </c:pt>
                <c:pt idx="4">
                  <c:v>50.2</c:v>
                </c:pt>
                <c:pt idx="5">
                  <c:v>70.7</c:v>
                </c:pt>
                <c:pt idx="6">
                  <c:v>44.1</c:v>
                </c:pt>
                <c:pt idx="8">
                  <c:v>41.8</c:v>
                </c:pt>
                <c:pt idx="9">
                  <c:v>56.1</c:v>
                </c:pt>
                <c:pt idx="11">
                  <c:v>16.2</c:v>
                </c:pt>
                <c:pt idx="12">
                  <c:v>50.9</c:v>
                </c:pt>
                <c:pt idx="13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E-4166-AA58-69CA7B9FA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7929600"/>
        <c:axId val="87931136"/>
      </c:barChart>
      <c:catAx>
        <c:axId val="8792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31136"/>
        <c:crosses val="autoZero"/>
        <c:auto val="1"/>
        <c:lblAlgn val="ctr"/>
        <c:lblOffset val="100"/>
        <c:noMultiLvlLbl val="0"/>
      </c:catAx>
      <c:valAx>
        <c:axId val="8793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2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Median Weekly Earnings, 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Associate's degree</c:v>
                </c:pt>
                <c:pt idx="4">
                  <c:v>Bachelor's degree</c:v>
                </c:pt>
                <c:pt idx="5">
                  <c:v>Master's degree</c:v>
                </c:pt>
                <c:pt idx="6">
                  <c:v>Professional degree</c:v>
                </c:pt>
                <c:pt idx="7">
                  <c:v>Doctoral degree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504</c:v>
                </c:pt>
                <c:pt idx="1">
                  <c:v>692</c:v>
                </c:pt>
                <c:pt idx="2">
                  <c:v>756</c:v>
                </c:pt>
                <c:pt idx="3">
                  <c:v>819</c:v>
                </c:pt>
                <c:pt idx="4" formatCode="#,##0">
                  <c:v>1156</c:v>
                </c:pt>
                <c:pt idx="5" formatCode="#,##0">
                  <c:v>1380</c:v>
                </c:pt>
                <c:pt idx="6" formatCode="#,##0">
                  <c:v>1745</c:v>
                </c:pt>
                <c:pt idx="7" formatCode="#,##0">
                  <c:v>1664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877696"/>
        <c:axId val="44879232"/>
      </c:barChart>
      <c:catAx>
        <c:axId val="4487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9232"/>
        <c:crosses val="autoZero"/>
        <c:auto val="1"/>
        <c:lblAlgn val="ctr"/>
        <c:lblOffset val="100"/>
        <c:noMultiLvlLbl val="0"/>
      </c:catAx>
      <c:valAx>
        <c:axId val="44879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87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% in Various Childcare Settings, Age 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Total</c:v>
                </c:pt>
                <c:pt idx="1">
                  <c:v>  </c:v>
                </c:pt>
                <c:pt idx="2">
                  <c:v>White</c:v>
                </c:pt>
                <c:pt idx="3">
                  <c:v>Black</c:v>
                </c:pt>
                <c:pt idx="4">
                  <c:v>Hispanic</c:v>
                </c:pt>
                <c:pt idx="6">
                  <c:v>Boys</c:v>
                </c:pt>
                <c:pt idx="7">
                  <c:v>Girls</c:v>
                </c:pt>
                <c:pt idx="9">
                  <c:v>Parents: HS</c:v>
                </c:pt>
                <c:pt idx="10">
                  <c:v>Parents: BA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20</c:v>
                </c:pt>
                <c:pt idx="2">
                  <c:v>18</c:v>
                </c:pt>
                <c:pt idx="3">
                  <c:v>16</c:v>
                </c:pt>
                <c:pt idx="4">
                  <c:v>27</c:v>
                </c:pt>
                <c:pt idx="6">
                  <c:v>19</c:v>
                </c:pt>
                <c:pt idx="7">
                  <c:v>21</c:v>
                </c:pt>
                <c:pt idx="9">
                  <c:v>22</c:v>
                </c:pt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E-4166-AA58-69CA7B9FA0E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Home-based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Total</c:v>
                </c:pt>
                <c:pt idx="1">
                  <c:v>  </c:v>
                </c:pt>
                <c:pt idx="2">
                  <c:v>White</c:v>
                </c:pt>
                <c:pt idx="3">
                  <c:v>Black</c:v>
                </c:pt>
                <c:pt idx="4">
                  <c:v>Hispanic</c:v>
                </c:pt>
                <c:pt idx="6">
                  <c:v>Boys</c:v>
                </c:pt>
                <c:pt idx="7">
                  <c:v>Girls</c:v>
                </c:pt>
                <c:pt idx="9">
                  <c:v>Parents: HS</c:v>
                </c:pt>
                <c:pt idx="10">
                  <c:v>Parents: BA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21</c:v>
                </c:pt>
                <c:pt idx="2">
                  <c:v>20</c:v>
                </c:pt>
                <c:pt idx="3">
                  <c:v>18</c:v>
                </c:pt>
                <c:pt idx="4">
                  <c:v>22</c:v>
                </c:pt>
                <c:pt idx="6">
                  <c:v>21</c:v>
                </c:pt>
                <c:pt idx="7">
                  <c:v>21</c:v>
                </c:pt>
                <c:pt idx="9">
                  <c:v>24</c:v>
                </c:pt>
                <c:pt idx="1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EE-4166-AA58-69CA7B9FA0E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Center-based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Total</c:v>
                </c:pt>
                <c:pt idx="1">
                  <c:v>  </c:v>
                </c:pt>
                <c:pt idx="2">
                  <c:v>White</c:v>
                </c:pt>
                <c:pt idx="3">
                  <c:v>Black</c:v>
                </c:pt>
                <c:pt idx="4">
                  <c:v>Hispanic</c:v>
                </c:pt>
                <c:pt idx="6">
                  <c:v>Boys</c:v>
                </c:pt>
                <c:pt idx="7">
                  <c:v>Girls</c:v>
                </c:pt>
                <c:pt idx="9">
                  <c:v>Parents: HS</c:v>
                </c:pt>
                <c:pt idx="10">
                  <c:v>Parents: BA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59</c:v>
                </c:pt>
                <c:pt idx="2">
                  <c:v>62</c:v>
                </c:pt>
                <c:pt idx="3">
                  <c:v>65</c:v>
                </c:pt>
                <c:pt idx="4">
                  <c:v>51</c:v>
                </c:pt>
                <c:pt idx="6">
                  <c:v>60</c:v>
                </c:pt>
                <c:pt idx="7">
                  <c:v>58</c:v>
                </c:pt>
                <c:pt idx="9">
                  <c:v>54</c:v>
                </c:pt>
                <c:pt idx="1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EE-4166-AA58-69CA7B9FA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87984768"/>
        <c:axId val="87994752"/>
      </c:barChart>
      <c:catAx>
        <c:axId val="8798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94752"/>
        <c:crosses val="autoZero"/>
        <c:auto val="1"/>
        <c:lblAlgn val="ctr"/>
        <c:lblOffset val="100"/>
        <c:noMultiLvlLbl val="0"/>
      </c:catAx>
      <c:valAx>
        <c:axId val="879947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8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% in “Low Quality” Non-Parental</a:t>
            </a:r>
            <a:r>
              <a:rPr lang="en-US" sz="2800" b="1" baseline="0" dirty="0"/>
              <a:t> </a:t>
            </a:r>
            <a:r>
              <a:rPr lang="en-US" sz="2800" b="1" dirty="0"/>
              <a:t>Childcare Settings, Age 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Home-based care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Total</c:v>
                </c:pt>
                <c:pt idx="1">
                  <c:v>  </c:v>
                </c:pt>
                <c:pt idx="2">
                  <c:v>White</c:v>
                </c:pt>
                <c:pt idx="3">
                  <c:v>Black</c:v>
                </c:pt>
                <c:pt idx="4">
                  <c:v>Hispanic</c:v>
                </c:pt>
                <c:pt idx="6">
                  <c:v>Boys</c:v>
                </c:pt>
                <c:pt idx="7">
                  <c:v>Girls</c:v>
                </c:pt>
                <c:pt idx="9">
                  <c:v>Parents: HS</c:v>
                </c:pt>
                <c:pt idx="10">
                  <c:v>Parents: BA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43</c:v>
                </c:pt>
                <c:pt idx="2">
                  <c:v>30</c:v>
                </c:pt>
                <c:pt idx="3">
                  <c:v>53</c:v>
                </c:pt>
                <c:pt idx="4">
                  <c:v>63</c:v>
                </c:pt>
                <c:pt idx="6">
                  <c:v>46</c:v>
                </c:pt>
                <c:pt idx="7">
                  <c:v>39</c:v>
                </c:pt>
                <c:pt idx="9">
                  <c:v>62</c:v>
                </c:pt>
                <c:pt idx="1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E-4166-AA58-69CA7B9FA0E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Center-based care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Total</c:v>
                </c:pt>
                <c:pt idx="1">
                  <c:v>  </c:v>
                </c:pt>
                <c:pt idx="2">
                  <c:v>White</c:v>
                </c:pt>
                <c:pt idx="3">
                  <c:v>Black</c:v>
                </c:pt>
                <c:pt idx="4">
                  <c:v>Hispanic</c:v>
                </c:pt>
                <c:pt idx="6">
                  <c:v>Boys</c:v>
                </c:pt>
                <c:pt idx="7">
                  <c:v>Girls</c:v>
                </c:pt>
                <c:pt idx="9">
                  <c:v>Parents: HS</c:v>
                </c:pt>
                <c:pt idx="10">
                  <c:v>Parents: BA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10</c:v>
                </c:pt>
                <c:pt idx="2">
                  <c:v>9</c:v>
                </c:pt>
                <c:pt idx="3">
                  <c:v>15</c:v>
                </c:pt>
                <c:pt idx="4">
                  <c:v>7</c:v>
                </c:pt>
                <c:pt idx="6">
                  <c:v>6</c:v>
                </c:pt>
                <c:pt idx="7">
                  <c:v>16</c:v>
                </c:pt>
                <c:pt idx="9">
                  <c:v>6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E-4704-8AEB-DBCE7617F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8971136"/>
        <c:axId val="88972672"/>
      </c:barChart>
      <c:catAx>
        <c:axId val="8897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72672"/>
        <c:crosses val="autoZero"/>
        <c:auto val="1"/>
        <c:lblAlgn val="ctr"/>
        <c:lblOffset val="100"/>
        <c:noMultiLvlLbl val="0"/>
      </c:catAx>
      <c:valAx>
        <c:axId val="8897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7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Percent of Students in High-Poverty Schools, 2012-13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Total</c:v>
                </c:pt>
                <c:pt idx="1">
                  <c:v>  </c:v>
                </c:pt>
                <c:pt idx="2">
                  <c:v>White</c:v>
                </c:pt>
                <c:pt idx="3">
                  <c:v>Black</c:v>
                </c:pt>
                <c:pt idx="4">
                  <c:v>Hispanic</c:v>
                </c:pt>
                <c:pt idx="5">
                  <c:v>Asian/PI</c:v>
                </c:pt>
                <c:pt idx="6">
                  <c:v>Amer. Indian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24</c:v>
                </c:pt>
                <c:pt idx="2">
                  <c:v>8</c:v>
                </c:pt>
                <c:pt idx="3">
                  <c:v>45</c:v>
                </c:pt>
                <c:pt idx="4">
                  <c:v>45</c:v>
                </c:pt>
                <c:pt idx="5">
                  <c:v>16</c:v>
                </c:pt>
                <c:pt idx="6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E-4166-AA58-69CA7B9FA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8507520"/>
        <c:axId val="88509056"/>
      </c:barChart>
      <c:catAx>
        <c:axId val="8850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09056"/>
        <c:crosses val="autoZero"/>
        <c:auto val="1"/>
        <c:lblAlgn val="ctr"/>
        <c:lblOffset val="100"/>
        <c:noMultiLvlLbl val="0"/>
      </c:catAx>
      <c:valAx>
        <c:axId val="8850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0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% in Poverty</a:t>
            </a:r>
            <a:r>
              <a:rPr lang="en-US" sz="3200" b="1" baseline="0" dirty="0">
                <a:solidFill>
                  <a:schemeClr val="bg1"/>
                </a:solidFill>
              </a:rPr>
              <a:t>, 2016</a:t>
            </a:r>
            <a:endParaRPr lang="en-US" sz="32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Sheet1!$B$2:$B$5</c:f>
              <c:numCache>
                <c:formatCode>#,##0.0</c:formatCode>
                <c:ptCount val="4"/>
                <c:pt idx="0">
                  <c:v>24.8</c:v>
                </c:pt>
                <c:pt idx="1">
                  <c:v>13.3</c:v>
                </c:pt>
                <c:pt idx="2">
                  <c:v>9.4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672128"/>
        <c:axId val="44673664"/>
      </c:barChart>
      <c:catAx>
        <c:axId val="4467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73664"/>
        <c:crosses val="autoZero"/>
        <c:auto val="1"/>
        <c:lblAlgn val="ctr"/>
        <c:lblOffset val="100"/>
        <c:noMultiLvlLbl val="0"/>
      </c:catAx>
      <c:valAx>
        <c:axId val="44673664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4467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% Owning Their Homes</a:t>
            </a:r>
            <a:r>
              <a:rPr lang="en-US" sz="3200" b="1" baseline="0" dirty="0">
                <a:solidFill>
                  <a:schemeClr val="bg1"/>
                </a:solidFill>
              </a:rPr>
              <a:t>, 2014</a:t>
            </a:r>
            <a:endParaRPr lang="en-US" sz="32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71</c:v>
                </c:pt>
                <c:pt idx="2">
                  <c:v>72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224896"/>
        <c:axId val="44226432"/>
      </c:barChart>
      <c:catAx>
        <c:axId val="44224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26432"/>
        <c:crosses val="autoZero"/>
        <c:auto val="1"/>
        <c:lblAlgn val="ctr"/>
        <c:lblOffset val="100"/>
        <c:noMultiLvlLbl val="0"/>
      </c:catAx>
      <c:valAx>
        <c:axId val="44226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22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% Pressured to Pay Bills by Stores, Creditors, or Bill</a:t>
            </a:r>
            <a:r>
              <a:rPr lang="en-US" sz="3200" b="1" baseline="0" dirty="0">
                <a:solidFill>
                  <a:schemeClr val="bg1"/>
                </a:solidFill>
              </a:rPr>
              <a:t> Collectors, 2014</a:t>
            </a:r>
            <a:endParaRPr lang="en-US" sz="32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14</c:v>
                </c:pt>
                <c:pt idx="2">
                  <c:v>18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268928"/>
        <c:axId val="44274816"/>
      </c:barChart>
      <c:catAx>
        <c:axId val="4426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74816"/>
        <c:crosses val="autoZero"/>
        <c:auto val="1"/>
        <c:lblAlgn val="ctr"/>
        <c:lblOffset val="100"/>
        <c:noMultiLvlLbl val="0"/>
      </c:catAx>
      <c:valAx>
        <c:axId val="44274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2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% Very</a:t>
            </a:r>
            <a:r>
              <a:rPr lang="en-US" sz="3200" b="1" baseline="0" dirty="0">
                <a:solidFill>
                  <a:schemeClr val="bg1"/>
                </a:solidFill>
              </a:rPr>
              <a:t> Happy, 2014</a:t>
            </a:r>
            <a:endParaRPr lang="en-US" sz="32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32</c:v>
                </c:pt>
                <c:pt idx="2">
                  <c:v>33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305024"/>
        <c:axId val="44364160"/>
      </c:barChart>
      <c:catAx>
        <c:axId val="4430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64160"/>
        <c:crosses val="autoZero"/>
        <c:auto val="1"/>
        <c:lblAlgn val="ctr"/>
        <c:lblOffset val="100"/>
        <c:noMultiLvlLbl val="0"/>
      </c:catAx>
      <c:valAx>
        <c:axId val="44364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30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% Ineligible to Vote</a:t>
            </a:r>
            <a:r>
              <a:rPr lang="en-US" sz="3200" b="1" baseline="0" dirty="0">
                <a:solidFill>
                  <a:schemeClr val="bg1"/>
                </a:solidFill>
              </a:rPr>
              <a:t>, 2012</a:t>
            </a:r>
            <a:endParaRPr lang="en-US" sz="32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0.14000000000000001</c:v>
                </c:pt>
                <c:pt idx="1">
                  <c:v>0.09</c:v>
                </c:pt>
                <c:pt idx="2">
                  <c:v>0.1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726144"/>
        <c:axId val="44727680"/>
      </c:barChart>
      <c:catAx>
        <c:axId val="4472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27680"/>
        <c:crosses val="autoZero"/>
        <c:auto val="1"/>
        <c:lblAlgn val="ctr"/>
        <c:lblOffset val="100"/>
        <c:noMultiLvlLbl val="0"/>
      </c:catAx>
      <c:valAx>
        <c:axId val="447276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472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% Voting</a:t>
            </a:r>
            <a:r>
              <a:rPr lang="en-US" sz="3200" b="1" baseline="0" dirty="0">
                <a:solidFill>
                  <a:schemeClr val="bg1"/>
                </a:solidFill>
              </a:rPr>
              <a:t>, 2012</a:t>
            </a:r>
            <a:endParaRPr lang="en-US" sz="32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0.39</c:v>
                </c:pt>
                <c:pt idx="1">
                  <c:v>0.62</c:v>
                </c:pt>
                <c:pt idx="2">
                  <c:v>0.71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5204608"/>
        <c:axId val="45206144"/>
      </c:barChart>
      <c:catAx>
        <c:axId val="4520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06144"/>
        <c:crosses val="autoZero"/>
        <c:auto val="1"/>
        <c:lblAlgn val="ctr"/>
        <c:lblOffset val="100"/>
        <c:noMultiLvlLbl val="0"/>
      </c:catAx>
      <c:valAx>
        <c:axId val="452061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520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1"/>
                </a:solidFill>
              </a:rPr>
              <a:t>% w/ No Health Insurance</a:t>
            </a:r>
            <a:r>
              <a:rPr lang="en-US" sz="3200" b="1" baseline="0" dirty="0">
                <a:solidFill>
                  <a:schemeClr val="bg1"/>
                </a:solidFill>
              </a:rPr>
              <a:t>, 2016</a:t>
            </a:r>
            <a:endParaRPr lang="en-US" sz="32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0.111</c:v>
                </c:pt>
                <c:pt idx="1">
                  <c:v>0.13300000000000001</c:v>
                </c:pt>
                <c:pt idx="2">
                  <c:v>8.4000000000000005E-2</c:v>
                </c:pt>
                <c:pt idx="3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0-41B0-8B7A-37CDEDAC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4405376"/>
        <c:axId val="74406912"/>
      </c:barChart>
      <c:catAx>
        <c:axId val="74405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06912"/>
        <c:crosses val="autoZero"/>
        <c:auto val="1"/>
        <c:lblAlgn val="ctr"/>
        <c:lblOffset val="100"/>
        <c:noMultiLvlLbl val="0"/>
      </c:catAx>
      <c:valAx>
        <c:axId val="7440691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7440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7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6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3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2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9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Sociology 3452 — Education &amp; Society</a:t>
            </a:r>
          </a:p>
        </p:txBody>
      </p:sp>
    </p:spTree>
    <p:extLst>
      <p:ext uri="{BB962C8B-B14F-4D97-AF65-F5344CB8AC3E}">
        <p14:creationId xmlns:p14="http://schemas.microsoft.com/office/powerpoint/2010/main" val="149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78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2014 General Social Survey</a:t>
            </a:r>
          </a:p>
        </p:txBody>
      </p:sp>
    </p:spTree>
    <p:extLst>
      <p:ext uri="{BB962C8B-B14F-4D97-AF65-F5344CB8AC3E}">
        <p14:creationId xmlns:p14="http://schemas.microsoft.com/office/powerpoint/2010/main" val="203941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2012 General Social Survey</a:t>
            </a:r>
          </a:p>
        </p:txBody>
      </p:sp>
    </p:spTree>
    <p:extLst>
      <p:ext uri="{BB962C8B-B14F-4D97-AF65-F5344CB8AC3E}">
        <p14:creationId xmlns:p14="http://schemas.microsoft.com/office/powerpoint/2010/main" val="351424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2012 General Social Survey</a:t>
            </a:r>
          </a:p>
        </p:txBody>
      </p:sp>
    </p:spTree>
    <p:extLst>
      <p:ext uri="{BB962C8B-B14F-4D97-AF65-F5344CB8AC3E}">
        <p14:creationId xmlns:p14="http://schemas.microsoft.com/office/powerpoint/2010/main" val="414110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2016 National Health Interview Survey</a:t>
            </a:r>
          </a:p>
        </p:txBody>
      </p:sp>
    </p:spTree>
    <p:extLst>
      <p:ext uri="{BB962C8B-B14F-4D97-AF65-F5344CB8AC3E}">
        <p14:creationId xmlns:p14="http://schemas.microsoft.com/office/powerpoint/2010/main" val="394906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2016 National Health Interview Survey</a:t>
            </a:r>
          </a:p>
        </p:txBody>
      </p:sp>
    </p:spTree>
    <p:extLst>
      <p:ext uri="{BB962C8B-B14F-4D97-AF65-F5344CB8AC3E}">
        <p14:creationId xmlns:p14="http://schemas.microsoft.com/office/powerpoint/2010/main" val="46478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2016 National Health Interview Survey</a:t>
            </a:r>
          </a:p>
        </p:txBody>
      </p:sp>
    </p:spTree>
    <p:extLst>
      <p:ext uri="{BB962C8B-B14F-4D97-AF65-F5344CB8AC3E}">
        <p14:creationId xmlns:p14="http://schemas.microsoft.com/office/powerpoint/2010/main" val="271755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2016 March Current Population Survey</a:t>
            </a:r>
          </a:p>
        </p:txBody>
      </p:sp>
    </p:spTree>
    <p:extLst>
      <p:ext uri="{BB962C8B-B14F-4D97-AF65-F5344CB8AC3E}">
        <p14:creationId xmlns:p14="http://schemas.microsoft.com/office/powerpoint/2010/main" val="390698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High School &amp; Beyond </a:t>
            </a:r>
          </a:p>
        </p:txBody>
      </p:sp>
    </p:spTree>
    <p:extLst>
      <p:ext uri="{BB962C8B-B14F-4D97-AF65-F5344CB8AC3E}">
        <p14:creationId xmlns:p14="http://schemas.microsoft.com/office/powerpoint/2010/main" val="2360756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High School &amp; Beyond </a:t>
            </a:r>
          </a:p>
        </p:txBody>
      </p:sp>
    </p:spTree>
    <p:extLst>
      <p:ext uri="{BB962C8B-B14F-4D97-AF65-F5344CB8AC3E}">
        <p14:creationId xmlns:p14="http://schemas.microsoft.com/office/powerpoint/2010/main" val="133117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High School &amp; Beyond </a:t>
            </a:r>
          </a:p>
        </p:txBody>
      </p:sp>
    </p:spTree>
    <p:extLst>
      <p:ext uri="{BB962C8B-B14F-4D97-AF65-F5344CB8AC3E}">
        <p14:creationId xmlns:p14="http://schemas.microsoft.com/office/powerpoint/2010/main" val="155732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B2E6-0C34-4A9C-830D-0005F0335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Race and American Education, Part I</a:t>
            </a:r>
          </a:p>
        </p:txBody>
      </p:sp>
    </p:spTree>
    <p:extLst>
      <p:ext uri="{BB962C8B-B14F-4D97-AF65-F5344CB8AC3E}">
        <p14:creationId xmlns:p14="http://schemas.microsoft.com/office/powerpoint/2010/main" val="2058288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High School &amp; Beyond </a:t>
            </a:r>
          </a:p>
        </p:txBody>
      </p:sp>
    </p:spTree>
    <p:extLst>
      <p:ext uri="{BB962C8B-B14F-4D97-AF65-F5344CB8AC3E}">
        <p14:creationId xmlns:p14="http://schemas.microsoft.com/office/powerpoint/2010/main" val="227957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49DF-22F2-4FAB-A53A-12BDDEAF5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In every measurable way, life is much worse if you don’t finish high school and much better if you get a college degree</a:t>
            </a:r>
          </a:p>
        </p:txBody>
      </p:sp>
    </p:spTree>
    <p:extLst>
      <p:ext uri="{BB962C8B-B14F-4D97-AF65-F5344CB8AC3E}">
        <p14:creationId xmlns:p14="http://schemas.microsoft.com/office/powerpoint/2010/main" val="2308976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49DF-22F2-4FAB-A53A-12BDDEAF5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DISCUSSION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Is it OK that life outcomes depend on education … as long as everyone has an equal chance to get an education?</a:t>
            </a:r>
          </a:p>
        </p:txBody>
      </p:sp>
    </p:spTree>
    <p:extLst>
      <p:ext uri="{BB962C8B-B14F-4D97-AF65-F5344CB8AC3E}">
        <p14:creationId xmlns:p14="http://schemas.microsoft.com/office/powerpoint/2010/main" val="180074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9B31-AF1C-4E5C-9888-EE903FBA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  <a:p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doing well in school affect how your life turns out?</a:t>
            </a:r>
          </a:p>
          <a:p>
            <a:pPr marL="514350" indent="-514350">
              <a:buAutoNum type="arabicPeriod"/>
            </a:pPr>
            <a:r>
              <a:rPr lang="en-US" dirty="0"/>
              <a:t>Does doing well in school depend on sex, race, and/or SES?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educational opportunities depend on sex, race, and 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92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1143000"/>
          <a:ext cx="7010400" cy="471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Chart" r:id="rId3" imgW="5524489" imgH="3714885" progId="MSGraph.Chart.8">
                  <p:embed followColorScheme="full"/>
                </p:oleObj>
              </mc:Choice>
              <mc:Fallback>
                <p:oleObj name="Chart" r:id="rId3" imgW="5524489" imgH="3714885" progId="MSGraph.Chart.8">
                  <p:embed followColorScheme="full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143000"/>
                        <a:ext cx="7010400" cy="471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197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National Center for Education Statistics. 2014.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Digest of Education Statistics: 2014.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Washington, DC: US Department of Education.  (Table 220.40)</a:t>
            </a:r>
          </a:p>
        </p:txBody>
      </p:sp>
    </p:spTree>
    <p:extLst>
      <p:ext uri="{BB962C8B-B14F-4D97-AF65-F5344CB8AC3E}">
        <p14:creationId xmlns:p14="http://schemas.microsoft.com/office/powerpoint/2010/main" val="364151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1143000"/>
          <a:ext cx="7010400" cy="471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Chart" r:id="rId3" imgW="5524489" imgH="3714885" progId="MSGraph.Chart.8">
                  <p:embed followColorScheme="full"/>
                </p:oleObj>
              </mc:Choice>
              <mc:Fallback>
                <p:oleObj name="Chart" r:id="rId3" imgW="5524489" imgH="3714885" progId="MSGraph.Chart.8">
                  <p:embed followColorScheme="full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143000"/>
                        <a:ext cx="7010400" cy="471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197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National Center for Education Statistics. 2014.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Digest of Education Statistics: 2014.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Washington, DC: US Department of Education.  (Table 220.40)</a:t>
            </a:r>
          </a:p>
        </p:txBody>
      </p:sp>
    </p:spTree>
    <p:extLst>
      <p:ext uri="{BB962C8B-B14F-4D97-AF65-F5344CB8AC3E}">
        <p14:creationId xmlns:p14="http://schemas.microsoft.com/office/powerpoint/2010/main" val="4160232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1143000"/>
          <a:ext cx="7010400" cy="471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Chart" r:id="rId3" imgW="5524489" imgH="3714885" progId="MSGraph.Chart.8">
                  <p:embed followColorScheme="full"/>
                </p:oleObj>
              </mc:Choice>
              <mc:Fallback>
                <p:oleObj name="Chart" r:id="rId3" imgW="5524489" imgH="3714885" progId="MSGraph.Chart.8">
                  <p:embed followColorScheme="full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143000"/>
                        <a:ext cx="7010400" cy="471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197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National Center for Education Statistics. 2014.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Digest of Education Statistics: 2014.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Washington, DC: US Department of Education.  (Table 221.10)</a:t>
            </a:r>
          </a:p>
        </p:txBody>
      </p:sp>
    </p:spTree>
    <p:extLst>
      <p:ext uri="{BB962C8B-B14F-4D97-AF65-F5344CB8AC3E}">
        <p14:creationId xmlns:p14="http://schemas.microsoft.com/office/powerpoint/2010/main" val="1392674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1143000"/>
          <a:ext cx="7010400" cy="471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Chart" r:id="rId3" imgW="5524489" imgH="3714885" progId="MSGraph.Chart.8">
                  <p:embed followColorScheme="full"/>
                </p:oleObj>
              </mc:Choice>
              <mc:Fallback>
                <p:oleObj name="Chart" r:id="rId3" imgW="5524489" imgH="3714885" progId="MSGraph.Chart.8">
                  <p:embed followColorScheme="full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143000"/>
                        <a:ext cx="7010400" cy="471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197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National Center for Education Statistics. 2014.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Digest of Education Statistics: 2014.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Washington, DC: US Department of Education.  (Table 222.10)</a:t>
            </a:r>
          </a:p>
        </p:txBody>
      </p:sp>
    </p:spTree>
    <p:extLst>
      <p:ext uri="{BB962C8B-B14F-4D97-AF65-F5344CB8AC3E}">
        <p14:creationId xmlns:p14="http://schemas.microsoft.com/office/powerpoint/2010/main" val="4240957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542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197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Warren, John Robert, Emily Hoffman, and Megan Andrew. "Patterns and trends in grade retention rates in the United States, 1995–2010." 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Educational Researcher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 43.9 (2014): 433-443.</a:t>
            </a:r>
          </a:p>
        </p:txBody>
      </p:sp>
    </p:spTree>
    <p:extLst>
      <p:ext uri="{BB962C8B-B14F-4D97-AF65-F5344CB8AC3E}">
        <p14:creationId xmlns:p14="http://schemas.microsoft.com/office/powerpoint/2010/main" val="2191980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1143000"/>
          <a:ext cx="7010400" cy="471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Chart" r:id="rId3" imgW="5524489" imgH="3714885" progId="MSGraph.Chart.8">
                  <p:embed followColorScheme="full"/>
                </p:oleObj>
              </mc:Choice>
              <mc:Fallback>
                <p:oleObj name="Chart" r:id="rId3" imgW="5524489" imgH="3714885" progId="MSGraph.Chart.8">
                  <p:embed followColorScheme="full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143000"/>
                        <a:ext cx="7010400" cy="471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197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National Center for Education Statistics. 2014.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Digest of Education Statistics: 2014.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Washington, DC: US Department of Education.  (Table 104.85 and 104.88)</a:t>
            </a:r>
          </a:p>
        </p:txBody>
      </p:sp>
    </p:spTree>
    <p:extLst>
      <p:ext uri="{BB962C8B-B14F-4D97-AF65-F5344CB8AC3E}">
        <p14:creationId xmlns:p14="http://schemas.microsoft.com/office/powerpoint/2010/main" val="162460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9B31-AF1C-4E5C-9888-EE903FBA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  <a:p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Does doing well in school affect how your life turns out?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/>
              <a:t>Does doing well in school depend on sex, race, and/or SES?</a:t>
            </a:r>
          </a:p>
          <a:p>
            <a:pPr marL="514350" indent="-514350">
              <a:buAutoNum type="arabicPeriod"/>
            </a:pPr>
            <a:r>
              <a:rPr lang="en-US" dirty="0"/>
              <a:t>Do educational opportunities depend on sex, race, and 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4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1143000"/>
          <a:ext cx="7010400" cy="471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Chart" r:id="rId3" imgW="5524489" imgH="3714885" progId="MSGraph.Chart.8">
                  <p:embed followColorScheme="full"/>
                </p:oleObj>
              </mc:Choice>
              <mc:Fallback>
                <p:oleObj name="Chart" r:id="rId3" imgW="5524489" imgH="3714885" progId="MSGraph.Chart.8">
                  <p:embed followColorScheme="full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143000"/>
                        <a:ext cx="7010400" cy="471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197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National Center for Education Statistics. 2014.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Digest of Education Statistics: 2014.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Washington, DC: US Department of Education.  (Table 233.40)</a:t>
            </a:r>
          </a:p>
        </p:txBody>
      </p:sp>
    </p:spTree>
    <p:extLst>
      <p:ext uri="{BB962C8B-B14F-4D97-AF65-F5344CB8AC3E}">
        <p14:creationId xmlns:p14="http://schemas.microsoft.com/office/powerpoint/2010/main" val="3943106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1143000"/>
          <a:ext cx="7010400" cy="471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Chart" r:id="rId3" imgW="5524489" imgH="3714885" progId="MSGraph.Chart.8">
                  <p:embed followColorScheme="full"/>
                </p:oleObj>
              </mc:Choice>
              <mc:Fallback>
                <p:oleObj name="Chart" r:id="rId3" imgW="5524489" imgH="3714885" progId="MSGraph.Chart.8">
                  <p:embed followColorScheme="full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143000"/>
                        <a:ext cx="7010400" cy="471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197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National Center for Education Statistics. 2014.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Digest of Education Statistics: 2014.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Washington, DC: US Department of Education.  (Table 233.40)</a:t>
            </a:r>
          </a:p>
        </p:txBody>
      </p:sp>
    </p:spTree>
    <p:extLst>
      <p:ext uri="{BB962C8B-B14F-4D97-AF65-F5344CB8AC3E}">
        <p14:creationId xmlns:p14="http://schemas.microsoft.com/office/powerpoint/2010/main" val="2591185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1143000"/>
          <a:ext cx="7010400" cy="471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Chart" r:id="rId3" imgW="5524489" imgH="3714885" progId="MSGraph.Chart.8">
                  <p:embed followColorScheme="full"/>
                </p:oleObj>
              </mc:Choice>
              <mc:Fallback>
                <p:oleObj name="Chart" r:id="rId3" imgW="5524489" imgH="3714885" progId="MSGraph.Chart.8">
                  <p:embed followColorScheme="full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143000"/>
                        <a:ext cx="7010400" cy="471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197025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2014 American Community Surveys (people age 25+ who completed high school)</a:t>
            </a:r>
          </a:p>
        </p:txBody>
      </p:sp>
    </p:spTree>
    <p:extLst>
      <p:ext uri="{BB962C8B-B14F-4D97-AF65-F5344CB8AC3E}">
        <p14:creationId xmlns:p14="http://schemas.microsoft.com/office/powerpoint/2010/main" val="4231689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685800"/>
          <a:ext cx="7010400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Chart" r:id="rId3" imgW="5524489" imgH="3714885" progId="MSGraph.Chart.8">
                  <p:embed followColorScheme="full"/>
                </p:oleObj>
              </mc:Choice>
              <mc:Fallback>
                <p:oleObj name="Chart" r:id="rId3" imgW="5524489" imgH="3714885" progId="MSGraph.Chart.8">
                  <p:embed followColorScheme="full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685800"/>
                        <a:ext cx="7010400" cy="516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197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U.S. Department of Education, National Center for Education Statistics, 2008 Integrated Postsecondary Education Data System (IPEDS), Spring 2009.</a:t>
            </a:r>
          </a:p>
        </p:txBody>
      </p:sp>
    </p:spTree>
    <p:extLst>
      <p:ext uri="{BB962C8B-B14F-4D97-AF65-F5344CB8AC3E}">
        <p14:creationId xmlns:p14="http://schemas.microsoft.com/office/powerpoint/2010/main" val="996373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1143000"/>
          <a:ext cx="7010400" cy="471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Chart" r:id="rId3" imgW="5524489" imgH="3714885" progId="MSGraph.Chart.8">
                  <p:embed followColorScheme="full"/>
                </p:oleObj>
              </mc:Choice>
              <mc:Fallback>
                <p:oleObj name="Chart" r:id="rId3" imgW="5524489" imgH="3714885" progId="MSGraph.Chart.8">
                  <p:embed followColorScheme="full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143000"/>
                        <a:ext cx="7010400" cy="471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197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National Center for Education Statistics. 2014.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Digest of Education Statistics: 2014.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Washington, DC: US Department of Education.  (Table 104.85 and 104.88)</a:t>
            </a:r>
          </a:p>
        </p:txBody>
      </p:sp>
    </p:spTree>
    <p:extLst>
      <p:ext uri="{BB962C8B-B14F-4D97-AF65-F5344CB8AC3E}">
        <p14:creationId xmlns:p14="http://schemas.microsoft.com/office/powerpoint/2010/main" val="1980904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49DF-22F2-4FAB-A53A-12BDDEAF5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On almost every measurable outcome, </a:t>
            </a:r>
            <a:r>
              <a:rPr lang="en-US" dirty="0" smtClean="0"/>
              <a:t>racial/ethnic minority and disadvantaged students do worse in </a:t>
            </a:r>
            <a:r>
              <a:rPr lang="en-US" dirty="0"/>
              <a:t>school.</a:t>
            </a:r>
          </a:p>
        </p:txBody>
      </p:sp>
    </p:spTree>
    <p:extLst>
      <p:ext uri="{BB962C8B-B14F-4D97-AF65-F5344CB8AC3E}">
        <p14:creationId xmlns:p14="http://schemas.microsoft.com/office/powerpoint/2010/main" val="1233826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49DF-22F2-4FAB-A53A-12BDDEAF5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DISCUSSION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Are sex, race, and SES differences in educational outcomes OK if everyone has an equal chance to succeed?</a:t>
            </a:r>
          </a:p>
        </p:txBody>
      </p:sp>
    </p:spTree>
    <p:extLst>
      <p:ext uri="{BB962C8B-B14F-4D97-AF65-F5344CB8AC3E}">
        <p14:creationId xmlns:p14="http://schemas.microsoft.com/office/powerpoint/2010/main" val="289074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9B31-AF1C-4E5C-9888-EE903FBA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  <a:p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doing well in school affect how your life turns out?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doing well in school depend on sex, race, and/or SES?</a:t>
            </a:r>
          </a:p>
          <a:p>
            <a:pPr marL="514350" indent="-514350">
              <a:buAutoNum type="arabicPeriod"/>
            </a:pPr>
            <a:r>
              <a:rPr lang="en-US" dirty="0"/>
              <a:t>Do educational opportunities depend on sex, race, and 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24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E165CF-48BC-4C9B-9F5A-718E472F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27" y="0"/>
            <a:ext cx="7599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18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21765574"/>
              </p:ext>
            </p:extLst>
          </p:nvPr>
        </p:nvGraphicFramePr>
        <p:xfrm>
          <a:off x="609600" y="965200"/>
          <a:ext cx="79248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19702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SOURCE: U.S. Department of Education, National Center for Education Statistics, Early Childhood Longitudinal Study, Birth Cohort (ECLS-B), Longitudinal 9-Month–Kindergarten 2007 Restricted-Use Data File.</a:t>
            </a:r>
          </a:p>
        </p:txBody>
      </p:sp>
    </p:spTree>
    <p:extLst>
      <p:ext uri="{BB962C8B-B14F-4D97-AF65-F5344CB8AC3E}">
        <p14:creationId xmlns:p14="http://schemas.microsoft.com/office/powerpoint/2010/main" val="113643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9B31-AF1C-4E5C-9888-EE903FBA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  <a:p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Does doing well in school affect how your life turns out?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doing well in school depend on sex, race, and/or SES?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educational opportunities depend on sex, race, and 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43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92833405"/>
              </p:ext>
            </p:extLst>
          </p:nvPr>
        </p:nvGraphicFramePr>
        <p:xfrm>
          <a:off x="609600" y="965200"/>
          <a:ext cx="79248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19702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SOURCE: U.S. Department of Education, National Center for Education Statistics, Early Childhood Longitudinal Study, Birth Cohort (ECLS-B), Longitudinal 9-Month–Kindergarten 2007 Restricted-Use Data File.</a:t>
            </a:r>
          </a:p>
        </p:txBody>
      </p:sp>
    </p:spTree>
    <p:extLst>
      <p:ext uri="{BB962C8B-B14F-4D97-AF65-F5344CB8AC3E}">
        <p14:creationId xmlns:p14="http://schemas.microsoft.com/office/powerpoint/2010/main" val="2232325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4764975"/>
              </p:ext>
            </p:extLst>
          </p:nvPr>
        </p:nvGraphicFramePr>
        <p:xfrm>
          <a:off x="609600" y="965200"/>
          <a:ext cx="79248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19702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SOURCE: U.S. Department of Education, National Center for Education Statistics, Early Childhood Longitudinal Study, Birth Cohort (ECLS-B), Longitudinal 9-Month–Kindergarten 2007 Restricted-Use Data File.</a:t>
            </a:r>
          </a:p>
        </p:txBody>
      </p:sp>
    </p:spTree>
    <p:extLst>
      <p:ext uri="{BB962C8B-B14F-4D97-AF65-F5344CB8AC3E}">
        <p14:creationId xmlns:p14="http://schemas.microsoft.com/office/powerpoint/2010/main" val="3011849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27397613"/>
              </p:ext>
            </p:extLst>
          </p:nvPr>
        </p:nvGraphicFramePr>
        <p:xfrm>
          <a:off x="609600" y="965200"/>
          <a:ext cx="79248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197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National Center for Education Statistics. 2014.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Digest of Education Statistics: 2014.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Washington, DC: US Department of Education.  (Table 202.50)</a:t>
            </a:r>
          </a:p>
        </p:txBody>
      </p:sp>
    </p:spTree>
    <p:extLst>
      <p:ext uri="{BB962C8B-B14F-4D97-AF65-F5344CB8AC3E}">
        <p14:creationId xmlns:p14="http://schemas.microsoft.com/office/powerpoint/2010/main" val="2267178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30925289"/>
              </p:ext>
            </p:extLst>
          </p:nvPr>
        </p:nvGraphicFramePr>
        <p:xfrm>
          <a:off x="609600" y="965200"/>
          <a:ext cx="79248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197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National Center for Education Statistics. 2014.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Digest of Education Statistics: 2014.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Washington, DC: US Department of Education.  (Table 202.60)</a:t>
            </a:r>
          </a:p>
        </p:txBody>
      </p:sp>
    </p:spTree>
    <p:extLst>
      <p:ext uri="{BB962C8B-B14F-4D97-AF65-F5344CB8AC3E}">
        <p14:creationId xmlns:p14="http://schemas.microsoft.com/office/powerpoint/2010/main" val="3098102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/>
          </p:nvPr>
        </p:nvGraphicFramePr>
        <p:xfrm>
          <a:off x="609600" y="965200"/>
          <a:ext cx="79248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197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National Center for Education Statistics. 2016.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Condition of Education: 2016.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Washington, DC: US Department of Education.  (Page 118)</a:t>
            </a:r>
          </a:p>
        </p:txBody>
      </p:sp>
    </p:spTree>
    <p:extLst>
      <p:ext uri="{BB962C8B-B14F-4D97-AF65-F5344CB8AC3E}">
        <p14:creationId xmlns:p14="http://schemas.microsoft.com/office/powerpoint/2010/main" val="18411680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8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84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9566"/>
            <a:ext cx="8229600" cy="562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25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49DF-22F2-4FAB-A53A-12BDDEAF5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Disadvantaged students are “behind” even before school starts … and they have fewer opportunities going forward in school.</a:t>
            </a:r>
          </a:p>
        </p:txBody>
      </p:sp>
    </p:spTree>
    <p:extLst>
      <p:ext uri="{BB962C8B-B14F-4D97-AF65-F5344CB8AC3E}">
        <p14:creationId xmlns:p14="http://schemas.microsoft.com/office/powerpoint/2010/main" val="2089669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2000"/>
              </a:spcAft>
            </a:pPr>
            <a:r>
              <a:rPr lang="en-US" b="1" dirty="0"/>
              <a:t>RECURRING QUESTIONS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What are the goals of education?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Who gets to define and prioritize those goals?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How do some goals conflict with others?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400" dirty="0"/>
              <a:t>Can improving education and schools—through policy or practice—really accomplish all of those goals?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400" dirty="0"/>
              <a:t>Do schools and education mainly reproduce inequality from generation to generation? Or, are they mainly a vehicle for overcoming it?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Does engaged community service in education-related organizations solve underlying problems, or merely alleviate their symptoms?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49DF-22F2-4FAB-A53A-12BDDEAF5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DISCUSSION</a:t>
            </a:r>
            <a:endParaRPr lang="en-US" dirty="0"/>
          </a:p>
          <a:p>
            <a:endParaRPr lang="en-US" b="1" dirty="0"/>
          </a:p>
          <a:p>
            <a:r>
              <a:rPr lang="en-US" dirty="0" smtClean="0"/>
              <a:t>Where do sex</a:t>
            </a:r>
            <a:r>
              <a:rPr lang="en-US" dirty="0"/>
              <a:t>, race, and SES differences in educational opportunities </a:t>
            </a:r>
            <a:r>
              <a:rPr lang="en-US" dirty="0" smtClean="0"/>
              <a:t>come from?</a:t>
            </a:r>
          </a:p>
          <a:p>
            <a:endParaRPr lang="en-US" dirty="0"/>
          </a:p>
          <a:p>
            <a:r>
              <a:rPr lang="en-US" dirty="0" smtClean="0"/>
              <a:t>Do schools make them better or worse?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1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2016  March Current Population Survey</a:t>
            </a:r>
          </a:p>
        </p:txBody>
      </p:sp>
    </p:spTree>
    <p:extLst>
      <p:ext uri="{BB962C8B-B14F-4D97-AF65-F5344CB8AC3E}">
        <p14:creationId xmlns:p14="http://schemas.microsoft.com/office/powerpoint/2010/main" val="18555101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Earlier </a:t>
            </a:r>
            <a:r>
              <a:rPr lang="en-US" dirty="0" err="1" smtClean="0"/>
              <a:t>Exercize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896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4FE31-3BAF-4160-BF89-4DBB6CDF9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DISCUSSION</a:t>
            </a:r>
          </a:p>
          <a:p>
            <a:endParaRPr lang="en-US" dirty="0"/>
          </a:p>
          <a:p>
            <a:r>
              <a:rPr lang="en-US" dirty="0"/>
              <a:t>What do these</a:t>
            </a:r>
          </a:p>
          <a:p>
            <a:r>
              <a:rPr lang="en-US" dirty="0" smtClean="0"/>
              <a:t>materials </a:t>
            </a:r>
            <a:endParaRPr lang="en-US" dirty="0"/>
          </a:p>
          <a:p>
            <a:r>
              <a:rPr lang="en-US" dirty="0"/>
              <a:t>contribute</a:t>
            </a:r>
          </a:p>
          <a:p>
            <a:r>
              <a:rPr lang="en-US" dirty="0"/>
              <a:t>to this</a:t>
            </a:r>
          </a:p>
          <a:p>
            <a:r>
              <a:rPr lang="en-US" dirty="0"/>
              <a:t>discussion?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DCF62-C329-48B8-9EE8-9B7828150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77" y="1752600"/>
            <a:ext cx="576919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1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2016  March Current Population Survey</a:t>
            </a:r>
          </a:p>
        </p:txBody>
      </p:sp>
    </p:spTree>
    <p:extLst>
      <p:ext uri="{BB962C8B-B14F-4D97-AF65-F5344CB8AC3E}">
        <p14:creationId xmlns:p14="http://schemas.microsoft.com/office/powerpoint/2010/main" val="326490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2016  American Community Survey</a:t>
            </a:r>
          </a:p>
        </p:txBody>
      </p:sp>
    </p:spTree>
    <p:extLst>
      <p:ext uri="{BB962C8B-B14F-4D97-AF65-F5344CB8AC3E}">
        <p14:creationId xmlns:p14="http://schemas.microsoft.com/office/powerpoint/2010/main" val="242014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2014 General Social Survey</a:t>
            </a:r>
          </a:p>
        </p:txBody>
      </p:sp>
    </p:spTree>
    <p:extLst>
      <p:ext uri="{BB962C8B-B14F-4D97-AF65-F5344CB8AC3E}">
        <p14:creationId xmlns:p14="http://schemas.microsoft.com/office/powerpoint/2010/main" val="235991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F76BC2-E704-4290-98C4-1FBEAB814E61}"/>
              </a:ext>
            </a:extLst>
          </p:cNvPr>
          <p:cNvGraphicFramePr/>
          <p:nvPr>
            <p:extLst/>
          </p:nvPr>
        </p:nvGraphicFramePr>
        <p:xfrm>
          <a:off x="533400" y="1397000"/>
          <a:ext cx="83058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CDF0E5-F5E9-4BE1-8F7E-A53654FF199C}"/>
              </a:ext>
            </a:extLst>
          </p:cNvPr>
          <p:cNvSpPr txBox="1"/>
          <p:nvPr/>
        </p:nvSpPr>
        <p:spPr>
          <a:xfrm>
            <a:off x="152400" y="629084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2014 General Social Survey</a:t>
            </a:r>
          </a:p>
        </p:txBody>
      </p:sp>
    </p:spTree>
    <p:extLst>
      <p:ext uri="{BB962C8B-B14F-4D97-AF65-F5344CB8AC3E}">
        <p14:creationId xmlns:p14="http://schemas.microsoft.com/office/powerpoint/2010/main" val="3746687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5266</TotalTime>
  <Words>1154</Words>
  <Application>Microsoft Office PowerPoint</Application>
  <PresentationFormat>On-screen Show (4:3)</PresentationFormat>
  <Paragraphs>111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Warren</dc:creator>
  <cp:lastModifiedBy>John R Warren</cp:lastModifiedBy>
  <cp:revision>87</cp:revision>
  <dcterms:created xsi:type="dcterms:W3CDTF">2016-09-02T20:07:09Z</dcterms:created>
  <dcterms:modified xsi:type="dcterms:W3CDTF">2018-09-17T15:35:10Z</dcterms:modified>
</cp:coreProperties>
</file>