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58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5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4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73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94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66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3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21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23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33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86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71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9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Sociology 3452 — Education &amp; Society</a:t>
            </a:r>
          </a:p>
        </p:txBody>
      </p:sp>
    </p:spTree>
    <p:extLst>
      <p:ext uri="{BB962C8B-B14F-4D97-AF65-F5344CB8AC3E}">
        <p14:creationId xmlns:p14="http://schemas.microsoft.com/office/powerpoint/2010/main" val="1493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46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Methods Sections</a:t>
            </a:r>
          </a:p>
          <a:p>
            <a:endParaRPr lang="en-US" dirty="0"/>
          </a:p>
          <a:p>
            <a:r>
              <a:rPr lang="en-US" dirty="0"/>
              <a:t>Generally good.</a:t>
            </a:r>
          </a:p>
          <a:p>
            <a:endParaRPr lang="en-US" dirty="0"/>
          </a:p>
          <a:p>
            <a:r>
              <a:rPr lang="en-US" dirty="0"/>
              <a:t>“Measures” section is simpler than </a:t>
            </a:r>
            <a:r>
              <a:rPr lang="en-US"/>
              <a:t>you think.</a:t>
            </a:r>
          </a:p>
          <a:p>
            <a:endParaRPr lang="en-US" dirty="0"/>
          </a:p>
          <a:p>
            <a:r>
              <a:rPr lang="en-US" dirty="0"/>
              <a:t>Past tense.</a:t>
            </a:r>
          </a:p>
        </p:txBody>
      </p:sp>
    </p:spTree>
    <p:extLst>
      <p:ext uri="{BB962C8B-B14F-4D97-AF65-F5344CB8AC3E}">
        <p14:creationId xmlns:p14="http://schemas.microsoft.com/office/powerpoint/2010/main" val="327822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Random Thoughts</a:t>
            </a:r>
          </a:p>
          <a:p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Quality of writing</a:t>
            </a:r>
          </a:p>
          <a:p>
            <a:pPr marL="514350" indent="-514350">
              <a:buAutoNum type="arabicPeriod"/>
            </a:pPr>
            <a:r>
              <a:rPr lang="en-US" dirty="0"/>
              <a:t>Confounding (except the Race Group)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Black? black? White? white? (African American? )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Southern? southern? Northern? northern?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81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GROUP ASSIGNMENTS: DUE NEXT MONDAY</a:t>
            </a:r>
          </a:p>
          <a:p>
            <a:pPr marL="457200" indent="-457200">
              <a:buFontTx/>
              <a:buChar char="-"/>
            </a:pPr>
            <a:r>
              <a:rPr lang="en-US" sz="2800" dirty="0"/>
              <a:t>Annotated Stata Code, Output</a:t>
            </a:r>
          </a:p>
          <a:p>
            <a:pPr marL="457200" indent="-457200">
              <a:buFontTx/>
              <a:buChar char="-"/>
            </a:pPr>
            <a:r>
              <a:rPr lang="en-US" sz="2800" dirty="0"/>
              <a:t>Tables / Figures</a:t>
            </a:r>
          </a:p>
          <a:p>
            <a:pPr marL="457200" indent="-457200">
              <a:buFontTx/>
              <a:buChar char="-"/>
            </a:pPr>
            <a:r>
              <a:rPr lang="en-US" sz="2800" dirty="0"/>
              <a:t>Ask Questions!</a:t>
            </a:r>
          </a:p>
        </p:txBody>
      </p:sp>
    </p:spTree>
    <p:extLst>
      <p:ext uri="{BB962C8B-B14F-4D97-AF65-F5344CB8AC3E}">
        <p14:creationId xmlns:p14="http://schemas.microsoft.com/office/powerpoint/2010/main" val="407788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SSHA Abstracts</a:t>
            </a:r>
          </a:p>
          <a:p>
            <a:pPr marL="457200" indent="-457200">
              <a:buFontTx/>
              <a:buChar char="-"/>
            </a:pPr>
            <a:r>
              <a:rPr lang="en-US" sz="2800" dirty="0"/>
              <a:t>By Wednesday</a:t>
            </a:r>
          </a:p>
          <a:p>
            <a:pPr marL="457200" indent="-457200">
              <a:buFontTx/>
              <a:buChar char="-"/>
            </a:pPr>
            <a:r>
              <a:rPr lang="en-US" sz="2800" dirty="0"/>
              <a:t>300 Words</a:t>
            </a:r>
          </a:p>
          <a:p>
            <a:pPr marL="457200" indent="-457200">
              <a:buFontTx/>
              <a:buChar char="-"/>
            </a:pPr>
            <a:r>
              <a:rPr lang="en-US" sz="2800" dirty="0"/>
              <a:t>Questions, contribution, method, (results)</a:t>
            </a:r>
          </a:p>
        </p:txBody>
      </p:sp>
    </p:spTree>
    <p:extLst>
      <p:ext uri="{BB962C8B-B14F-4D97-AF65-F5344CB8AC3E}">
        <p14:creationId xmlns:p14="http://schemas.microsoft.com/office/powerpoint/2010/main" val="428695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Sociology Research Institute (SRI)</a:t>
            </a:r>
          </a:p>
          <a:p>
            <a:pPr marL="457200" indent="-457200">
              <a:buFontTx/>
              <a:buChar char="-"/>
            </a:pPr>
            <a:r>
              <a:rPr lang="en-US" sz="2800" dirty="0"/>
              <a:t>Friday, April 26</a:t>
            </a:r>
          </a:p>
          <a:p>
            <a:pPr marL="457200" indent="-457200">
              <a:buFontTx/>
              <a:buChar char="-"/>
            </a:pPr>
            <a:r>
              <a:rPr lang="en-US" sz="2800" dirty="0"/>
              <a:t>Don’t know what time</a:t>
            </a:r>
          </a:p>
          <a:p>
            <a:pPr marL="457200" indent="-457200">
              <a:buFontTx/>
              <a:buChar char="-"/>
            </a:pPr>
            <a:r>
              <a:rPr lang="en-US" sz="2800" dirty="0"/>
              <a:t>Very short (~10 minute) research presentations, followed by Q&amp;A</a:t>
            </a:r>
          </a:p>
          <a:p>
            <a:pPr marL="457200" indent="-457200">
              <a:buFontTx/>
              <a:buChar char="-"/>
            </a:pPr>
            <a:r>
              <a:rPr lang="en-US" sz="2800" dirty="0"/>
              <a:t>Time in class to develop talk, practice</a:t>
            </a:r>
          </a:p>
        </p:txBody>
      </p:sp>
    </p:spTree>
    <p:extLst>
      <p:ext uri="{BB962C8B-B14F-4D97-AF65-F5344CB8AC3E}">
        <p14:creationId xmlns:p14="http://schemas.microsoft.com/office/powerpoint/2010/main" val="402125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3 Articles’ Results/Discussion for Wednesday</a:t>
            </a:r>
          </a:p>
          <a:p>
            <a:pPr marL="457200" indent="-457200">
              <a:buFontTx/>
              <a:buChar char="-"/>
            </a:pPr>
            <a:r>
              <a:rPr lang="en-US" sz="2800" dirty="0"/>
              <a:t>Cook, Lisa D., Trevon D. Logan, and John M. </a:t>
            </a:r>
            <a:r>
              <a:rPr lang="en-US" sz="2800" dirty="0" err="1"/>
              <a:t>Parman</a:t>
            </a:r>
            <a:r>
              <a:rPr lang="en-US" sz="2800" dirty="0"/>
              <a:t>. 2014. "</a:t>
            </a:r>
            <a:r>
              <a:rPr lang="en-US" sz="2800" b="1" dirty="0">
                <a:solidFill>
                  <a:srgbClr val="FF0000"/>
                </a:solidFill>
              </a:rPr>
              <a:t>Distinctively Black Names in the American Past</a:t>
            </a:r>
            <a:r>
              <a:rPr lang="en-US" sz="2800" dirty="0"/>
              <a:t>." Explorations in Economic History 53: 64-82.</a:t>
            </a:r>
          </a:p>
          <a:p>
            <a:pPr marL="457200" indent="-457200">
              <a:buFontTx/>
              <a:buChar char="-"/>
            </a:pPr>
            <a:r>
              <a:rPr lang="en-US" sz="2800" dirty="0" err="1"/>
              <a:t>Torche</a:t>
            </a:r>
            <a:r>
              <a:rPr lang="en-US" sz="2800" dirty="0"/>
              <a:t>, Florencia. 2011. "</a:t>
            </a:r>
            <a:r>
              <a:rPr lang="en-US" sz="2800" b="1" dirty="0">
                <a:solidFill>
                  <a:srgbClr val="FF0000"/>
                </a:solidFill>
              </a:rPr>
              <a:t>The Effect of Maternal Stress on Birth Outcomes: Exploiting a Natural Experiment</a:t>
            </a:r>
            <a:r>
              <a:rPr lang="en-US" sz="2800" dirty="0"/>
              <a:t>." Demography 4: 1473-1491.​</a:t>
            </a:r>
          </a:p>
          <a:p>
            <a:pPr marL="457200" indent="-457200">
              <a:buFontTx/>
              <a:buChar char="-"/>
            </a:pPr>
            <a:r>
              <a:rPr lang="en-US" sz="2800" dirty="0"/>
              <a:t>Halpern-Manners, Andrew, John Robert Warren, and Florencia </a:t>
            </a:r>
            <a:r>
              <a:rPr lang="en-US" sz="2800" dirty="0" err="1"/>
              <a:t>Torche</a:t>
            </a:r>
            <a:r>
              <a:rPr lang="en-US" sz="2800" dirty="0"/>
              <a:t>. 2017. "</a:t>
            </a:r>
            <a:r>
              <a:rPr lang="en-US" sz="2800" b="1" dirty="0">
                <a:solidFill>
                  <a:srgbClr val="FF0000"/>
                </a:solidFill>
              </a:rPr>
              <a:t>Panel Conditioning in the General Social Survey</a:t>
            </a:r>
            <a:r>
              <a:rPr lang="en-US" sz="2800" dirty="0"/>
              <a:t>." Sociological Methods &amp; Research 46: 103-124.​</a:t>
            </a:r>
          </a:p>
        </p:txBody>
      </p:sp>
    </p:spTree>
    <p:extLst>
      <p:ext uri="{BB962C8B-B14F-4D97-AF65-F5344CB8AC3E}">
        <p14:creationId xmlns:p14="http://schemas.microsoft.com/office/powerpoint/2010/main" val="128381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5AED1-96DE-4F95-922A-E28E78773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Error in Sample Code!</a:t>
            </a:r>
          </a:p>
          <a:p>
            <a:r>
              <a:rPr lang="en-US" sz="2800" dirty="0"/>
              <a:t>* The first command tells Stata that "serial_1920" identifies unique pairs of brothers in households</a:t>
            </a:r>
          </a:p>
          <a:p>
            <a:r>
              <a:rPr lang="en-US" sz="2800" dirty="0" err="1">
                <a:solidFill>
                  <a:srgbClr val="FF0000"/>
                </a:solidFill>
              </a:rPr>
              <a:t>xtset</a:t>
            </a:r>
            <a:r>
              <a:rPr lang="en-US" sz="2800" dirty="0">
                <a:solidFill>
                  <a:srgbClr val="FF0000"/>
                </a:solidFill>
              </a:rPr>
              <a:t> serial_1920</a:t>
            </a:r>
          </a:p>
          <a:p>
            <a:endParaRPr lang="en-US" sz="2800" dirty="0"/>
          </a:p>
          <a:p>
            <a:r>
              <a:rPr lang="en-US" sz="2800" dirty="0"/>
              <a:t>* The next actually does the "within-brother pair" regression (of wage son education)</a:t>
            </a:r>
          </a:p>
          <a:p>
            <a:r>
              <a:rPr lang="en-US" sz="2800" dirty="0" err="1">
                <a:solidFill>
                  <a:srgbClr val="FF0000"/>
                </a:solidFill>
              </a:rPr>
              <a:t>xtreg</a:t>
            </a:r>
            <a:r>
              <a:rPr lang="en-US" sz="2800" dirty="0">
                <a:solidFill>
                  <a:srgbClr val="FF0000"/>
                </a:solidFill>
              </a:rPr>
              <a:t> wages </a:t>
            </a:r>
            <a:r>
              <a:rPr lang="en-US" sz="2800" dirty="0" err="1">
                <a:solidFill>
                  <a:srgbClr val="FF0000"/>
                </a:solidFill>
              </a:rPr>
              <a:t>ed_years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FF0000"/>
                </a:solidFill>
              </a:rPr>
              <a:t>fe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45D6410-93E9-49D5-8F1B-62B00A7262BB}"/>
              </a:ext>
            </a:extLst>
          </p:cNvPr>
          <p:cNvSpPr/>
          <p:nvPr/>
        </p:nvSpPr>
        <p:spPr>
          <a:xfrm>
            <a:off x="3733800" y="5105400"/>
            <a:ext cx="457200" cy="4572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47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BF0FB-595F-4626-98D8-F8FC7BBDD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STATA EXERCISE</a:t>
            </a:r>
          </a:p>
          <a:p>
            <a:r>
              <a:rPr lang="en-US" dirty="0"/>
              <a:t>Annotate your code!</a:t>
            </a:r>
          </a:p>
          <a:p>
            <a:r>
              <a:rPr lang="en-US" dirty="0"/>
              <a:t>Log files!!</a:t>
            </a:r>
          </a:p>
        </p:txBody>
      </p:sp>
    </p:spTree>
    <p:extLst>
      <p:ext uri="{BB962C8B-B14F-4D97-AF65-F5344CB8AC3E}">
        <p14:creationId xmlns:p14="http://schemas.microsoft.com/office/powerpoint/2010/main" val="3351186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D45DC-E39E-4CF9-B357-C85178944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sum wages</a:t>
            </a:r>
          </a:p>
          <a:p>
            <a:r>
              <a:rPr lang="en-US" dirty="0"/>
              <a:t>histogram wages in 1/1000</a:t>
            </a:r>
          </a:p>
          <a:p>
            <a:r>
              <a:rPr lang="en-US" dirty="0"/>
              <a:t>summarize wages</a:t>
            </a:r>
          </a:p>
          <a:p>
            <a:r>
              <a:rPr lang="en-US" dirty="0"/>
              <a:t>summarize wages, detail</a:t>
            </a:r>
          </a:p>
          <a:p>
            <a:r>
              <a:rPr lang="en-US" dirty="0"/>
              <a:t>summarize </a:t>
            </a:r>
            <a:r>
              <a:rPr lang="en-US" dirty="0" err="1"/>
              <a:t>longevity_days</a:t>
            </a:r>
            <a:r>
              <a:rPr lang="en-US" dirty="0"/>
              <a:t>, detail</a:t>
            </a:r>
          </a:p>
          <a:p>
            <a:r>
              <a:rPr lang="en-US" dirty="0"/>
              <a:t>histogram </a:t>
            </a:r>
            <a:r>
              <a:rPr lang="en-US" dirty="0" err="1"/>
              <a:t>longevity_days</a:t>
            </a:r>
            <a:endParaRPr lang="en-US" dirty="0"/>
          </a:p>
          <a:p>
            <a:r>
              <a:rPr lang="en-US" dirty="0"/>
              <a:t>summarize </a:t>
            </a:r>
            <a:r>
              <a:rPr lang="en-US" dirty="0" err="1"/>
              <a:t>pct_BLACK_FIRST</a:t>
            </a:r>
            <a:r>
              <a:rPr lang="en-US" dirty="0"/>
              <a:t>, detail</a:t>
            </a:r>
          </a:p>
          <a:p>
            <a:r>
              <a:rPr lang="en-US" dirty="0"/>
              <a:t>histogram </a:t>
            </a:r>
            <a:r>
              <a:rPr lang="en-US" dirty="0" err="1"/>
              <a:t>pct_BLACK_FIRST</a:t>
            </a:r>
            <a:r>
              <a:rPr lang="en-US" dirty="0"/>
              <a:t> in 1/100</a:t>
            </a:r>
          </a:p>
          <a:p>
            <a:r>
              <a:rPr lang="en-US" dirty="0"/>
              <a:t>summarize </a:t>
            </a:r>
            <a:r>
              <a:rPr lang="en-US" dirty="0" err="1"/>
              <a:t>pct_BLACK_FIRST</a:t>
            </a:r>
            <a:r>
              <a:rPr lang="en-US" dirty="0"/>
              <a:t> if race== 1</a:t>
            </a:r>
          </a:p>
          <a:p>
            <a:r>
              <a:rPr lang="en-US" dirty="0"/>
              <a:t>summarize </a:t>
            </a:r>
            <a:r>
              <a:rPr lang="en-US" dirty="0" err="1"/>
              <a:t>pct_BLACK_FIRST</a:t>
            </a:r>
            <a:r>
              <a:rPr lang="en-US" dirty="0"/>
              <a:t> if race== 2</a:t>
            </a:r>
          </a:p>
          <a:p>
            <a:r>
              <a:rPr lang="en-US" dirty="0"/>
              <a:t>tab race</a:t>
            </a:r>
          </a:p>
          <a:p>
            <a:r>
              <a:rPr lang="en-US" dirty="0" err="1"/>
              <a:t>numlabel</a:t>
            </a:r>
            <a:r>
              <a:rPr lang="en-US" dirty="0"/>
              <a:t>, add</a:t>
            </a:r>
          </a:p>
          <a:p>
            <a:r>
              <a:rPr lang="en-US" dirty="0"/>
              <a:t>correlate wages </a:t>
            </a:r>
            <a:r>
              <a:rPr lang="en-US" dirty="0" err="1"/>
              <a:t>pct_BLACK_FIRST</a:t>
            </a:r>
            <a:r>
              <a:rPr lang="en-US" dirty="0"/>
              <a:t> </a:t>
            </a:r>
            <a:r>
              <a:rPr lang="en-US" dirty="0" err="1"/>
              <a:t>longevity_days</a:t>
            </a:r>
            <a:endParaRPr lang="en-US" dirty="0"/>
          </a:p>
          <a:p>
            <a:r>
              <a:rPr lang="en-US" dirty="0"/>
              <a:t>regress  </a:t>
            </a:r>
            <a:r>
              <a:rPr lang="en-US" dirty="0" err="1"/>
              <a:t>longevity_days</a:t>
            </a:r>
            <a:r>
              <a:rPr lang="en-US" dirty="0"/>
              <a:t> wages</a:t>
            </a:r>
          </a:p>
          <a:p>
            <a:r>
              <a:rPr lang="en-US" dirty="0" err="1"/>
              <a:t>xtset</a:t>
            </a:r>
            <a:r>
              <a:rPr lang="en-US" dirty="0"/>
              <a:t> serial_1920</a:t>
            </a:r>
          </a:p>
          <a:p>
            <a:r>
              <a:rPr lang="en-US" dirty="0" err="1"/>
              <a:t>xtreg</a:t>
            </a:r>
            <a:r>
              <a:rPr lang="en-US" dirty="0"/>
              <a:t> </a:t>
            </a:r>
            <a:r>
              <a:rPr lang="en-US" dirty="0" err="1"/>
              <a:t>longevity_days</a:t>
            </a:r>
            <a:r>
              <a:rPr lang="en-US" dirty="0"/>
              <a:t> wages</a:t>
            </a:r>
          </a:p>
        </p:txBody>
      </p:sp>
    </p:spTree>
    <p:extLst>
      <p:ext uri="{BB962C8B-B14F-4D97-AF65-F5344CB8AC3E}">
        <p14:creationId xmlns:p14="http://schemas.microsoft.com/office/powerpoint/2010/main" val="2335577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Scholarly Criticism</a:t>
            </a:r>
          </a:p>
          <a:p>
            <a:endParaRPr lang="en-US" dirty="0"/>
          </a:p>
          <a:p>
            <a:r>
              <a:rPr lang="en-US" dirty="0"/>
              <a:t>Goal = help you do better work</a:t>
            </a:r>
          </a:p>
          <a:p>
            <a:endParaRPr lang="en-US" dirty="0"/>
          </a:p>
          <a:p>
            <a:r>
              <a:rPr lang="en-US" dirty="0"/>
              <a:t>Honest feedback = I care and think you can do it</a:t>
            </a:r>
          </a:p>
          <a:p>
            <a:endParaRPr lang="en-US" dirty="0"/>
          </a:p>
          <a:p>
            <a:r>
              <a:rPr lang="en-US" dirty="0"/>
              <a:t>Silence / indifference = lack of respect</a:t>
            </a:r>
          </a:p>
        </p:txBody>
      </p:sp>
    </p:spTree>
    <p:extLst>
      <p:ext uri="{BB962C8B-B14F-4D97-AF65-F5344CB8AC3E}">
        <p14:creationId xmlns:p14="http://schemas.microsoft.com/office/powerpoint/2010/main" val="429004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Front Ends</a:t>
            </a:r>
          </a:p>
          <a:p>
            <a:endParaRPr lang="en-US" dirty="0"/>
          </a:p>
          <a:p>
            <a:r>
              <a:rPr lang="en-US" dirty="0"/>
              <a:t>So. Much. Better.</a:t>
            </a:r>
          </a:p>
          <a:p>
            <a:endParaRPr lang="en-US" dirty="0"/>
          </a:p>
          <a:p>
            <a:r>
              <a:rPr lang="en-US" dirty="0"/>
              <a:t>The next draft will be better still.</a:t>
            </a:r>
          </a:p>
          <a:p>
            <a:endParaRPr lang="en-US" dirty="0"/>
          </a:p>
          <a:p>
            <a:r>
              <a:rPr lang="en-US" dirty="0"/>
              <a:t>Research exists even if you don’t read it.</a:t>
            </a:r>
          </a:p>
        </p:txBody>
      </p:sp>
    </p:spTree>
    <p:extLst>
      <p:ext uri="{BB962C8B-B14F-4D97-AF65-F5344CB8AC3E}">
        <p14:creationId xmlns:p14="http://schemas.microsoft.com/office/powerpoint/2010/main" val="191459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421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Warren</dc:creator>
  <cp:lastModifiedBy>Rob Warren</cp:lastModifiedBy>
  <cp:revision>14</cp:revision>
  <dcterms:created xsi:type="dcterms:W3CDTF">2016-09-02T20:07:09Z</dcterms:created>
  <dcterms:modified xsi:type="dcterms:W3CDTF">2019-03-25T17:26:11Z</dcterms:modified>
</cp:coreProperties>
</file>