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9" r:id="rId4"/>
    <p:sldId id="275" r:id="rId5"/>
    <p:sldId id="277" r:id="rId6"/>
    <p:sldId id="278" r:id="rId7"/>
    <p:sldId id="274" r:id="rId8"/>
    <p:sldId id="273" r:id="rId9"/>
    <p:sldId id="281" r:id="rId10"/>
    <p:sldId id="282" r:id="rId11"/>
    <p:sldId id="272" r:id="rId12"/>
    <p:sldId id="271" r:id="rId13"/>
    <p:sldId id="270" r:id="rId14"/>
    <p:sldId id="283" r:id="rId15"/>
    <p:sldId id="284" r:id="rId16"/>
    <p:sldId id="269" r:id="rId17"/>
    <p:sldId id="268" r:id="rId18"/>
    <p:sldId id="267" r:id="rId19"/>
    <p:sldId id="280" r:id="rId20"/>
    <p:sldId id="295" r:id="rId21"/>
    <p:sldId id="264" r:id="rId22"/>
    <p:sldId id="294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9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6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6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6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7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2B9F-E9DC-4146-B7A3-0D032B018B4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46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7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24600" y="3810000"/>
            <a:ext cx="287373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>
                <a:latin typeface="Impact" pitchFamily="34" charset="0"/>
              </a:rPr>
              <a:t>Questions</a:t>
            </a:r>
            <a:r>
              <a:rPr lang="en-US" sz="2200" dirty="0">
                <a:latin typeface="Impact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Important?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Innovative?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Fits Journal?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Theory?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Quality of Science?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Quality of Writing?</a:t>
            </a: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</p:txBody>
      </p:sp>
      <p:sp>
        <p:nvSpPr>
          <p:cNvPr id="23" name="Left Brace 22"/>
          <p:cNvSpPr/>
          <p:nvPr/>
        </p:nvSpPr>
        <p:spPr>
          <a:xfrm>
            <a:off x="5715000" y="3840361"/>
            <a:ext cx="609600" cy="2636639"/>
          </a:xfrm>
          <a:prstGeom prst="leftBrac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59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5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Rejected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3666998">
            <a:off x="1952167" y="5164656"/>
            <a:ext cx="559814" cy="130851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32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437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00B050"/>
                </a:solidFill>
                <a:latin typeface="Impact" pitchFamily="34" charset="0"/>
              </a:rPr>
              <a:t>Accepted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Rejected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8530958">
            <a:off x="5454233" y="5486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3666998">
            <a:off x="1952167" y="5164656"/>
            <a:ext cx="559814" cy="130851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98941" y="1266825"/>
            <a:ext cx="1556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Copyright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Transferred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86918" y="2557260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Copyediting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00544" y="3509141"/>
            <a:ext cx="1553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Page Proofs</a:t>
            </a:r>
          </a:p>
        </p:txBody>
      </p:sp>
      <p:sp>
        <p:nvSpPr>
          <p:cNvPr id="34" name="Down Arrow 33"/>
          <p:cNvSpPr/>
          <p:nvPr/>
        </p:nvSpPr>
        <p:spPr>
          <a:xfrm>
            <a:off x="7997452" y="2106263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997452" y="3058144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7997452" y="4010025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2004870">
            <a:off x="6596304" y="1988790"/>
            <a:ext cx="559814" cy="39010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06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437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00B050"/>
                </a:solidFill>
                <a:latin typeface="Impact" pitchFamily="34" charset="0"/>
              </a:rPr>
              <a:t>Accepted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Rejected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8530958">
            <a:off x="5454233" y="5486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3666998">
            <a:off x="1952167" y="5164656"/>
            <a:ext cx="559814" cy="130851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48400" y="76200"/>
            <a:ext cx="2324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Author Invited to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Revise &amp; Resubmit</a:t>
            </a:r>
          </a:p>
        </p:txBody>
      </p:sp>
      <p:sp>
        <p:nvSpPr>
          <p:cNvPr id="29" name="Down Arrow 28"/>
          <p:cNvSpPr/>
          <p:nvPr/>
        </p:nvSpPr>
        <p:spPr>
          <a:xfrm rot="12004870">
            <a:off x="5681904" y="759303"/>
            <a:ext cx="559814" cy="39010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5400000">
            <a:off x="3697308" y="-1789092"/>
            <a:ext cx="559814" cy="454237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98941" y="1266825"/>
            <a:ext cx="1556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Copyright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Transferred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86918" y="2557260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Copyediting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00544" y="3509141"/>
            <a:ext cx="1553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Page Proofs</a:t>
            </a:r>
          </a:p>
        </p:txBody>
      </p:sp>
      <p:sp>
        <p:nvSpPr>
          <p:cNvPr id="34" name="Down Arrow 33"/>
          <p:cNvSpPr/>
          <p:nvPr/>
        </p:nvSpPr>
        <p:spPr>
          <a:xfrm>
            <a:off x="7997452" y="2106263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997452" y="3058144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7997452" y="4010025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2004870">
            <a:off x="6596304" y="1988790"/>
            <a:ext cx="559814" cy="39010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69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558" y="4473714"/>
            <a:ext cx="3930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Impact" pitchFamily="34" charset="0"/>
              </a:rPr>
              <a:t>Timing of Process</a:t>
            </a:r>
          </a:p>
        </p:txBody>
      </p:sp>
    </p:spTree>
    <p:extLst>
      <p:ext uri="{BB962C8B-B14F-4D97-AF65-F5344CB8AC3E}">
        <p14:creationId xmlns:p14="http://schemas.microsoft.com/office/powerpoint/2010/main" val="324816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  <a:p>
            <a:pPr algn="ctr"/>
            <a:endParaRPr lang="en-US" sz="22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4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0455" y="76200"/>
            <a:ext cx="9158255" cy="6553200"/>
            <a:chOff x="-90455" y="76200"/>
            <a:chExt cx="9158255" cy="6553200"/>
          </a:xfrm>
        </p:grpSpPr>
        <p:pic>
          <p:nvPicPr>
            <p:cNvPr id="1029" name="Picture 5" descr="C:\Users\warre046\AppData\Local\Microsoft\Windows\Temporary Internet Files\Content.IE5\E8ZXLI2D\MC90023839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62" y="5166360"/>
              <a:ext cx="789738" cy="77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02" y="152400"/>
              <a:ext cx="111962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1676400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Journal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437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00B050"/>
                  </a:solidFill>
                  <a:latin typeface="Impact" pitchFamily="34" charset="0"/>
                </a:rPr>
                <a:t>Accepted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Rejected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483" y="3070920"/>
              <a:ext cx="103746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Editor’s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Triage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90455" y="4465440"/>
              <a:ext cx="20393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“Desk Rejected”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649308" y="1295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9308" y="25908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85800" y="40386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2219" y="719555"/>
              <a:ext cx="22204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Peer Reviewers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Identified, Invited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rot="12970216">
              <a:off x="2037544" y="1124499"/>
              <a:ext cx="559814" cy="238200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1913" y="1920018"/>
              <a:ext cx="2121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Agree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Serve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3962552" y="1600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4" y="3120481"/>
              <a:ext cx="223651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Send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Recommendation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and Comments </a:t>
              </a: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3962552" y="2743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9327" y="4659499"/>
              <a:ext cx="2746265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 Makes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Decision; Sends Letter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962552" y="4253488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530958">
              <a:off x="5454233" y="5486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 rot="3666998">
              <a:off x="1952167" y="5164656"/>
              <a:ext cx="559814" cy="1308515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8400" y="76200"/>
              <a:ext cx="2324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Author Invited to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Revise &amp; Resubmit</a:t>
              </a:r>
            </a:p>
          </p:txBody>
        </p:sp>
        <p:sp>
          <p:nvSpPr>
            <p:cNvPr id="29" name="Down Arrow 28"/>
            <p:cNvSpPr/>
            <p:nvPr/>
          </p:nvSpPr>
          <p:spPr>
            <a:xfrm rot="12004870">
              <a:off x="5681904" y="759303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3697308" y="-1789092"/>
              <a:ext cx="559814" cy="454237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98941" y="1266825"/>
              <a:ext cx="1556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Copyright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Transferred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86918" y="2557260"/>
              <a:ext cx="15808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Copyediting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0544" y="3509141"/>
              <a:ext cx="155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Page Proofs</a:t>
              </a: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7997452" y="2106263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997452" y="3058144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7997452" y="4010025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12004870">
              <a:off x="6596304" y="1988790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2577625"/>
            <a:ext cx="295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2200" y="2438400"/>
            <a:ext cx="2920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0" y="1524000"/>
            <a:ext cx="336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667000"/>
            <a:ext cx="476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28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5486400"/>
            <a:ext cx="295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62400" y="-76200"/>
            <a:ext cx="593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58268" y="39624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6400800"/>
            <a:ext cx="366158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Impact" pitchFamily="34" charset="0"/>
              </a:rPr>
              <a:t>Submission 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 Decision: </a:t>
            </a:r>
            <a:r>
              <a:rPr lang="en-US" sz="2000" dirty="0">
                <a:solidFill>
                  <a:srgbClr val="FF0000"/>
                </a:solidFill>
                <a:latin typeface="Impact" pitchFamily="34" charset="0"/>
                <a:sym typeface="Wingdings" pitchFamily="2" charset="2"/>
              </a:rPr>
              <a:t>42 days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 </a:t>
            </a:r>
            <a:endParaRPr lang="en-US" sz="2000" dirty="0">
              <a:latin typeface="Impact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21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0455" y="76200"/>
            <a:ext cx="9158255" cy="6553200"/>
            <a:chOff x="-90455" y="76200"/>
            <a:chExt cx="9158255" cy="6553200"/>
          </a:xfrm>
        </p:grpSpPr>
        <p:pic>
          <p:nvPicPr>
            <p:cNvPr id="1029" name="Picture 5" descr="C:\Users\warre046\AppData\Local\Microsoft\Windows\Temporary Internet Files\Content.IE5\E8ZXLI2D\MC90023839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62" y="5166360"/>
              <a:ext cx="789738" cy="77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02" y="152400"/>
              <a:ext cx="111962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1676400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Journal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437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00B050"/>
                  </a:solidFill>
                  <a:latin typeface="Impact" pitchFamily="34" charset="0"/>
                </a:rPr>
                <a:t>Accepted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Rejected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483" y="3070920"/>
              <a:ext cx="103746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Editor’s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Triage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90455" y="4465440"/>
              <a:ext cx="20393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“Desk Rejected”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649308" y="1295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9308" y="25908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85800" y="40386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2219" y="719555"/>
              <a:ext cx="22204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Peer Reviewers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Identified, Invited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rot="12970216">
              <a:off x="2037544" y="1124499"/>
              <a:ext cx="559814" cy="238200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1913" y="1920018"/>
              <a:ext cx="2121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Agree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Serve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3962552" y="1600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4" y="3120481"/>
              <a:ext cx="223651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Send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Recommendation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and Comments </a:t>
              </a: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3962552" y="2743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9327" y="4659499"/>
              <a:ext cx="2746265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 Makes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Decision; Sends Letter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962552" y="4253488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530958">
              <a:off x="5454233" y="5486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 rot="3666998">
              <a:off x="1952167" y="5164656"/>
              <a:ext cx="559814" cy="1308515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8400" y="76200"/>
              <a:ext cx="2324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Author Invited to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Revise &amp; Resubmit</a:t>
              </a:r>
            </a:p>
          </p:txBody>
        </p:sp>
        <p:sp>
          <p:nvSpPr>
            <p:cNvPr id="29" name="Down Arrow 28"/>
            <p:cNvSpPr/>
            <p:nvPr/>
          </p:nvSpPr>
          <p:spPr>
            <a:xfrm rot="12004870">
              <a:off x="5681904" y="759303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3697308" y="-1789092"/>
              <a:ext cx="559814" cy="454237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98941" y="1266825"/>
              <a:ext cx="1556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Copyright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Transferred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86918" y="2557260"/>
              <a:ext cx="15808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Copyediting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0544" y="3509141"/>
              <a:ext cx="155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Page Proofs</a:t>
              </a: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7997452" y="2106263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997452" y="3058144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7997452" y="4010025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12004870">
              <a:off x="6596304" y="1988790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2577625"/>
            <a:ext cx="295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2200" y="24384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0" y="15240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6670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42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54864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62400" y="-76200"/>
            <a:ext cx="593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58268" y="39624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6400800"/>
            <a:ext cx="3682418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Impact" pitchFamily="34" charset="0"/>
              </a:rPr>
              <a:t>Submission 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 Decision: </a:t>
            </a:r>
            <a:r>
              <a:rPr lang="en-US" sz="2000" dirty="0">
                <a:solidFill>
                  <a:srgbClr val="FF0000"/>
                </a:solidFill>
                <a:latin typeface="Impact" pitchFamily="34" charset="0"/>
                <a:sym typeface="Wingdings" pitchFamily="2" charset="2"/>
              </a:rPr>
              <a:t>90 days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 </a:t>
            </a:r>
            <a:endParaRPr lang="en-US" sz="2000" dirty="0">
              <a:latin typeface="Impact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27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0455" y="76200"/>
            <a:ext cx="9158255" cy="6553200"/>
            <a:chOff x="-90455" y="76200"/>
            <a:chExt cx="9158255" cy="6553200"/>
          </a:xfrm>
        </p:grpSpPr>
        <p:pic>
          <p:nvPicPr>
            <p:cNvPr id="1029" name="Picture 5" descr="C:\Users\warre046\AppData\Local\Microsoft\Windows\Temporary Internet Files\Content.IE5\E8ZXLI2D\MC90023839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62" y="5166360"/>
              <a:ext cx="789738" cy="77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02" y="152400"/>
              <a:ext cx="111962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1676400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Journal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437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00B050"/>
                  </a:solidFill>
                  <a:latin typeface="Impact" pitchFamily="34" charset="0"/>
                </a:rPr>
                <a:t>Accepted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Rejected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483" y="3070920"/>
              <a:ext cx="103746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Editor’s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Triage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90455" y="4465440"/>
              <a:ext cx="20393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“Desk Rejected”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649308" y="1295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9308" y="25908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85800" y="40386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2219" y="719555"/>
              <a:ext cx="22204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Peer Reviewers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Identified, Invited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rot="12970216">
              <a:off x="2037544" y="1124499"/>
              <a:ext cx="559814" cy="238200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1913" y="1920018"/>
              <a:ext cx="2121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Agree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Serve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3962552" y="1600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4" y="3120481"/>
              <a:ext cx="223651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Send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Recommendation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and Comments </a:t>
              </a: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3962552" y="2743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9327" y="4659499"/>
              <a:ext cx="2746265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 Makes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Decision; Sends Letter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962552" y="4253488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530958">
              <a:off x="5454233" y="5486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 rot="3666998">
              <a:off x="1952167" y="5164656"/>
              <a:ext cx="559814" cy="1308515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8400" y="76200"/>
              <a:ext cx="2324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Author Invited to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Revise &amp; Resubmit</a:t>
              </a:r>
            </a:p>
          </p:txBody>
        </p:sp>
        <p:sp>
          <p:nvSpPr>
            <p:cNvPr id="29" name="Down Arrow 28"/>
            <p:cNvSpPr/>
            <p:nvPr/>
          </p:nvSpPr>
          <p:spPr>
            <a:xfrm rot="12004870">
              <a:off x="5681904" y="759303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3697308" y="-1789092"/>
              <a:ext cx="559814" cy="454237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98941" y="1266825"/>
              <a:ext cx="1556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Copyright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Transferred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86918" y="2557260"/>
              <a:ext cx="15808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Copyediting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0544" y="3509141"/>
              <a:ext cx="155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Page Proofs</a:t>
              </a: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7997452" y="2106263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997452" y="3058144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7997452" y="4010025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12004870">
              <a:off x="6596304" y="1988790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2577625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2200" y="2438400"/>
            <a:ext cx="486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35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0" y="15240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6670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5486400"/>
            <a:ext cx="476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28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62400" y="-76200"/>
            <a:ext cx="593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58268" y="39624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6400800"/>
            <a:ext cx="377859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Impact" pitchFamily="34" charset="0"/>
              </a:rPr>
              <a:t>Submission 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 Decision: </a:t>
            </a:r>
            <a:r>
              <a:rPr lang="en-US" sz="2000" dirty="0">
                <a:solidFill>
                  <a:srgbClr val="FF0000"/>
                </a:solidFill>
                <a:latin typeface="Impact" pitchFamily="34" charset="0"/>
                <a:sym typeface="Wingdings" pitchFamily="2" charset="2"/>
              </a:rPr>
              <a:t>180 days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 </a:t>
            </a:r>
            <a:endParaRPr lang="en-US" sz="2000" dirty="0">
              <a:latin typeface="Impact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5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  <a:p>
            <a:pPr algn="ctr"/>
            <a:r>
              <a:rPr lang="en-US" sz="2200" dirty="0">
                <a:solidFill>
                  <a:srgbClr val="00B050"/>
                </a:solidFill>
                <a:latin typeface="Impact" pitchFamily="34" charset="0"/>
              </a:rPr>
              <a:t>$25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06296" y="2262187"/>
            <a:ext cx="517321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>
                <a:latin typeface="Impact" pitchFamily="34" charset="0"/>
              </a:rPr>
              <a:t>Questions</a:t>
            </a:r>
            <a:r>
              <a:rPr lang="en-US" sz="2200" dirty="0">
                <a:latin typeface="Impact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Fits scope &amp; mission of journal?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Of remotely reasonable quality?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Never published elsewhere?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Not under review elsewhere?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Basically ethical?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Not obviously flawed in some other way</a:t>
            </a: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828800" y="2438400"/>
            <a:ext cx="525096" cy="1828800"/>
          </a:xfrm>
          <a:prstGeom prst="leftBrac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1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6496" y="2262187"/>
            <a:ext cx="484139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>
                <a:latin typeface="Impact" pitchFamily="34" charset="0"/>
              </a:rPr>
              <a:t>Questions</a:t>
            </a:r>
            <a:r>
              <a:rPr lang="en-US" sz="2200" dirty="0">
                <a:latin typeface="Impact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is expert on this topic?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To whom is the author responding?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uses these methods or data?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is on the Editorial Board?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is fair, constructive, and quick?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Conflicts of interest?</a:t>
            </a: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5400000">
            <a:off x="5986744" y="-257936"/>
            <a:ext cx="525096" cy="4113015"/>
          </a:xfrm>
          <a:prstGeom prst="leftBrace">
            <a:avLst>
              <a:gd name="adj1" fmla="val 8333"/>
              <a:gd name="adj2" fmla="val 89481"/>
            </a:avLst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599</Words>
  <Application>Microsoft Office PowerPoint</Application>
  <PresentationFormat>On-screen Show (4:3)</PresentationFormat>
  <Paragraphs>301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22</cp:revision>
  <dcterms:created xsi:type="dcterms:W3CDTF">2013-09-04T03:56:35Z</dcterms:created>
  <dcterms:modified xsi:type="dcterms:W3CDTF">2019-04-21T21:20:29Z</dcterms:modified>
</cp:coreProperties>
</file>