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75" r:id="rId3"/>
    <p:sldId id="276" r:id="rId4"/>
    <p:sldId id="277" r:id="rId5"/>
    <p:sldId id="280" r:id="rId6"/>
    <p:sldId id="278" r:id="rId7"/>
    <p:sldId id="279" r:id="rId8"/>
    <p:sldId id="281" r:id="rId9"/>
    <p:sldId id="317" r:id="rId10"/>
    <p:sldId id="293" r:id="rId11"/>
    <p:sldId id="294" r:id="rId12"/>
    <p:sldId id="298" r:id="rId13"/>
    <p:sldId id="282" r:id="rId14"/>
    <p:sldId id="258" r:id="rId15"/>
    <p:sldId id="283" r:id="rId16"/>
    <p:sldId id="284" r:id="rId17"/>
    <p:sldId id="266" r:id="rId18"/>
    <p:sldId id="285" r:id="rId19"/>
    <p:sldId id="268" r:id="rId20"/>
    <p:sldId id="286" r:id="rId21"/>
    <p:sldId id="287" r:id="rId22"/>
    <p:sldId id="288" r:id="rId23"/>
    <p:sldId id="299" r:id="rId24"/>
    <p:sldId id="300" r:id="rId25"/>
    <p:sldId id="301" r:id="rId26"/>
    <p:sldId id="295" r:id="rId27"/>
    <p:sldId id="296" r:id="rId28"/>
    <p:sldId id="297" r:id="rId29"/>
    <p:sldId id="302" r:id="rId30"/>
    <p:sldId id="289" r:id="rId31"/>
    <p:sldId id="261" r:id="rId32"/>
    <p:sldId id="262" r:id="rId33"/>
    <p:sldId id="290" r:id="rId34"/>
    <p:sldId id="318" r:id="rId35"/>
    <p:sldId id="303" r:id="rId36"/>
    <p:sldId id="267" r:id="rId37"/>
    <p:sldId id="269" r:id="rId38"/>
    <p:sldId id="270" r:id="rId39"/>
    <p:sldId id="271" r:id="rId40"/>
    <p:sldId id="272" r:id="rId41"/>
    <p:sldId id="307" r:id="rId42"/>
    <p:sldId id="308" r:id="rId43"/>
    <p:sldId id="305" r:id="rId44"/>
    <p:sldId id="306" r:id="rId45"/>
    <p:sldId id="310" r:id="rId46"/>
    <p:sldId id="257" r:id="rId47"/>
    <p:sldId id="311" r:id="rId48"/>
    <p:sldId id="312" r:id="rId49"/>
    <p:sldId id="313" r:id="rId50"/>
    <p:sldId id="314" r:id="rId51"/>
    <p:sldId id="315" r:id="rId52"/>
    <p:sldId id="316" r:id="rId53"/>
    <p:sldId id="31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38" autoAdjust="0"/>
  </p:normalViewPr>
  <p:slideViewPr>
    <p:cSldViewPr>
      <p:cViewPr varScale="1">
        <p:scale>
          <a:sx n="74" d="100"/>
          <a:sy n="74" d="100"/>
        </p:scale>
        <p:origin x="555" y="30"/>
      </p:cViewPr>
      <p:guideLst>
        <p:guide orient="horz" pos="2160"/>
        <p:guide pos="2880"/>
      </p:guideLst>
    </p:cSldViewPr>
  </p:slideViewPr>
  <p:notesTextViewPr>
    <p:cViewPr>
      <p:scale>
        <a:sx n="1" d="1"/>
        <a:sy n="1" d="1"/>
      </p:scale>
      <p:origin x="0" y="0"/>
    </p:cViewPr>
  </p:notesTextViewPr>
  <p:sorterViewPr>
    <p:cViewPr>
      <p:scale>
        <a:sx n="100" d="100"/>
        <a:sy n="100" d="100"/>
      </p:scale>
      <p:origin x="0" y="-45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bg1"/>
            </a:solidFill>
            <a:ln>
              <a:solidFill>
                <a:schemeClr val="bg1"/>
              </a:solidFill>
            </a:ln>
            <a:effectLst/>
          </c:spPr>
          <c:invertIfNegative val="0"/>
          <c:cat>
            <c:strRef>
              <c:f>Sheet1!$A$2:$A$5</c:f>
              <c:strCache>
                <c:ptCount val="4"/>
                <c:pt idx="0">
                  <c:v>&lt;H.S.</c:v>
                </c:pt>
                <c:pt idx="1">
                  <c:v>HS</c:v>
                </c:pt>
                <c:pt idx="2">
                  <c:v>Some College</c:v>
                </c:pt>
                <c:pt idx="3">
                  <c:v>BA+</c:v>
                </c:pt>
              </c:strCache>
            </c:strRef>
          </c:cat>
          <c:val>
            <c:numRef>
              <c:f>Sheet1!$B$2:$B$5</c:f>
              <c:numCache>
                <c:formatCode>General</c:formatCode>
                <c:ptCount val="4"/>
                <c:pt idx="0">
                  <c:v>23</c:v>
                </c:pt>
                <c:pt idx="1">
                  <c:v>12</c:v>
                </c:pt>
                <c:pt idx="2">
                  <c:v>4</c:v>
                </c:pt>
                <c:pt idx="3">
                  <c:v>2</c:v>
                </c:pt>
              </c:numCache>
            </c:numRef>
          </c:val>
          <c:extLst>
            <c:ext xmlns:c16="http://schemas.microsoft.com/office/drawing/2014/chart" uri="{C3380CC4-5D6E-409C-BE32-E72D297353CC}">
              <c16:uniqueId val="{00000000-8C82-478A-A80C-DC757F96F6D1}"/>
            </c:ext>
          </c:extLst>
        </c:ser>
        <c:ser>
          <c:idx val="1"/>
          <c:order val="1"/>
          <c:tx>
            <c:strRef>
              <c:f>Sheet1!$C$1</c:f>
              <c:strCache>
                <c:ptCount val="1"/>
                <c:pt idx="0">
                  <c:v>Series 2</c:v>
                </c:pt>
              </c:strCache>
            </c:strRef>
          </c:tx>
          <c:spPr>
            <a:solidFill>
              <a:schemeClr val="tx1">
                <a:lumMod val="50000"/>
                <a:lumOff val="50000"/>
              </a:schemeClr>
            </a:solidFill>
            <a:ln>
              <a:solidFill>
                <a:schemeClr val="bg1"/>
              </a:solidFill>
            </a:ln>
            <a:effectLst/>
          </c:spPr>
          <c:invertIfNegative val="0"/>
          <c:cat>
            <c:strRef>
              <c:f>Sheet1!$A$2:$A$5</c:f>
              <c:strCache>
                <c:ptCount val="4"/>
                <c:pt idx="0">
                  <c:v>&lt;H.S.</c:v>
                </c:pt>
                <c:pt idx="1">
                  <c:v>HS</c:v>
                </c:pt>
                <c:pt idx="2">
                  <c:v>Some College</c:v>
                </c:pt>
                <c:pt idx="3">
                  <c:v>BA+</c:v>
                </c:pt>
              </c:strCache>
            </c:strRef>
          </c:cat>
          <c:val>
            <c:numRef>
              <c:f>Sheet1!$C$2:$C$5</c:f>
              <c:numCache>
                <c:formatCode>General</c:formatCode>
                <c:ptCount val="4"/>
                <c:pt idx="0">
                  <c:v>39</c:v>
                </c:pt>
                <c:pt idx="1">
                  <c:v>39</c:v>
                </c:pt>
                <c:pt idx="2">
                  <c:v>21</c:v>
                </c:pt>
                <c:pt idx="3">
                  <c:v>8</c:v>
                </c:pt>
              </c:numCache>
            </c:numRef>
          </c:val>
          <c:extLst>
            <c:ext xmlns:c16="http://schemas.microsoft.com/office/drawing/2014/chart" uri="{C3380CC4-5D6E-409C-BE32-E72D297353CC}">
              <c16:uniqueId val="{00000001-8C82-478A-A80C-DC757F96F6D1}"/>
            </c:ext>
          </c:extLst>
        </c:ser>
        <c:ser>
          <c:idx val="2"/>
          <c:order val="2"/>
          <c:tx>
            <c:strRef>
              <c:f>Sheet1!$D$1</c:f>
              <c:strCache>
                <c:ptCount val="1"/>
                <c:pt idx="0">
                  <c:v>Series 3</c:v>
                </c:pt>
              </c:strCache>
            </c:strRef>
          </c:tx>
          <c:spPr>
            <a:solidFill>
              <a:schemeClr val="tx1"/>
            </a:solidFill>
            <a:ln>
              <a:solidFill>
                <a:schemeClr val="bg1"/>
              </a:solidFill>
            </a:ln>
            <a:effectLst/>
          </c:spPr>
          <c:invertIfNegative val="0"/>
          <c:cat>
            <c:strRef>
              <c:f>Sheet1!$A$2:$A$5</c:f>
              <c:strCache>
                <c:ptCount val="4"/>
                <c:pt idx="0">
                  <c:v>&lt;H.S.</c:v>
                </c:pt>
                <c:pt idx="1">
                  <c:v>HS</c:v>
                </c:pt>
                <c:pt idx="2">
                  <c:v>Some College</c:v>
                </c:pt>
                <c:pt idx="3">
                  <c:v>BA+</c:v>
                </c:pt>
              </c:strCache>
            </c:strRef>
          </c:cat>
          <c:val>
            <c:numRef>
              <c:f>Sheet1!$D$2:$D$5</c:f>
              <c:numCache>
                <c:formatCode>General</c:formatCode>
                <c:ptCount val="4"/>
                <c:pt idx="0">
                  <c:v>31</c:v>
                </c:pt>
                <c:pt idx="1">
                  <c:v>32</c:v>
                </c:pt>
                <c:pt idx="2">
                  <c:v>47</c:v>
                </c:pt>
                <c:pt idx="3">
                  <c:v>33</c:v>
                </c:pt>
              </c:numCache>
            </c:numRef>
          </c:val>
          <c:extLst>
            <c:ext xmlns:c16="http://schemas.microsoft.com/office/drawing/2014/chart" uri="{C3380CC4-5D6E-409C-BE32-E72D297353CC}">
              <c16:uniqueId val="{00000002-8C82-478A-A80C-DC757F96F6D1}"/>
            </c:ext>
          </c:extLst>
        </c:ser>
        <c:ser>
          <c:idx val="3"/>
          <c:order val="3"/>
          <c:tx>
            <c:strRef>
              <c:f>Sheet1!$E$1</c:f>
              <c:strCache>
                <c:ptCount val="1"/>
                <c:pt idx="0">
                  <c:v>Series 4</c:v>
                </c:pt>
              </c:strCache>
            </c:strRef>
          </c:tx>
          <c:spPr>
            <a:solidFill>
              <a:schemeClr val="bg1">
                <a:lumMod val="75000"/>
              </a:schemeClr>
            </a:solidFill>
            <a:ln>
              <a:solidFill>
                <a:schemeClr val="bg1"/>
              </a:solidFill>
            </a:ln>
            <a:effectLst/>
          </c:spPr>
          <c:invertIfNegative val="0"/>
          <c:cat>
            <c:strRef>
              <c:f>Sheet1!$A$2:$A$5</c:f>
              <c:strCache>
                <c:ptCount val="4"/>
                <c:pt idx="0">
                  <c:v>&lt;H.S.</c:v>
                </c:pt>
                <c:pt idx="1">
                  <c:v>HS</c:v>
                </c:pt>
                <c:pt idx="2">
                  <c:v>Some College</c:v>
                </c:pt>
                <c:pt idx="3">
                  <c:v>BA+</c:v>
                </c:pt>
              </c:strCache>
            </c:strRef>
          </c:cat>
          <c:val>
            <c:numRef>
              <c:f>Sheet1!$E$2:$E$5</c:f>
              <c:numCache>
                <c:formatCode>General</c:formatCode>
                <c:ptCount val="4"/>
                <c:pt idx="0">
                  <c:v>8</c:v>
                </c:pt>
                <c:pt idx="1">
                  <c:v>17</c:v>
                </c:pt>
                <c:pt idx="2">
                  <c:v>28</c:v>
                </c:pt>
                <c:pt idx="3">
                  <c:v>57</c:v>
                </c:pt>
              </c:numCache>
            </c:numRef>
          </c:val>
          <c:extLst>
            <c:ext xmlns:c16="http://schemas.microsoft.com/office/drawing/2014/chart" uri="{C3380CC4-5D6E-409C-BE32-E72D297353CC}">
              <c16:uniqueId val="{00000003-8C82-478A-A80C-DC757F96F6D1}"/>
            </c:ext>
          </c:extLst>
        </c:ser>
        <c:dLbls>
          <c:showLegendKey val="0"/>
          <c:showVal val="0"/>
          <c:showCatName val="0"/>
          <c:showSerName val="0"/>
          <c:showPercent val="0"/>
          <c:showBubbleSize val="0"/>
        </c:dLbls>
        <c:gapWidth val="150"/>
        <c:overlap val="100"/>
        <c:axId val="414244296"/>
        <c:axId val="414241016"/>
      </c:barChart>
      <c:catAx>
        <c:axId val="41424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414241016"/>
        <c:crosses val="autoZero"/>
        <c:auto val="1"/>
        <c:lblAlgn val="ctr"/>
        <c:lblOffset val="100"/>
        <c:noMultiLvlLbl val="0"/>
      </c:catAx>
      <c:valAx>
        <c:axId val="414241016"/>
        <c:scaling>
          <c:orientation val="minMax"/>
        </c:scaling>
        <c:delete val="0"/>
        <c:axPos val="l"/>
        <c:majorGridlines>
          <c:spPr>
            <a:ln w="9525" cap="flat" cmpd="sng" algn="ctr">
              <a:solidFill>
                <a:schemeClr val="bg1">
                  <a:lumMod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1424429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bg1"/>
            </a:solidFill>
            <a:ln>
              <a:solidFill>
                <a:schemeClr val="bg1"/>
              </a:solidFill>
            </a:ln>
            <a:effectLst/>
          </c:spPr>
          <c:invertIfNegative val="0"/>
          <c:cat>
            <c:strRef>
              <c:f>Sheet1!$A$2:$A$7</c:f>
              <c:strCache>
                <c:ptCount val="6"/>
                <c:pt idx="0">
                  <c:v>Upper Prof.</c:v>
                </c:pt>
                <c:pt idx="1">
                  <c:v>Lower Prof.</c:v>
                </c:pt>
                <c:pt idx="2">
                  <c:v>Self-Empl.</c:v>
                </c:pt>
                <c:pt idx="3">
                  <c:v>Tech./Skilled</c:v>
                </c:pt>
                <c:pt idx="4">
                  <c:v>Farm</c:v>
                </c:pt>
                <c:pt idx="5">
                  <c:v>Unskilled</c:v>
                </c:pt>
              </c:strCache>
            </c:strRef>
          </c:cat>
          <c:val>
            <c:numRef>
              <c:f>Sheet1!$B$2:$B$7</c:f>
              <c:numCache>
                <c:formatCode>General</c:formatCode>
                <c:ptCount val="6"/>
                <c:pt idx="0">
                  <c:v>42</c:v>
                </c:pt>
                <c:pt idx="1">
                  <c:v>29</c:v>
                </c:pt>
                <c:pt idx="2">
                  <c:v>29</c:v>
                </c:pt>
                <c:pt idx="3">
                  <c:v>17</c:v>
                </c:pt>
                <c:pt idx="4">
                  <c:v>14</c:v>
                </c:pt>
                <c:pt idx="5">
                  <c:v>16</c:v>
                </c:pt>
              </c:numCache>
            </c:numRef>
          </c:val>
          <c:extLst>
            <c:ext xmlns:c16="http://schemas.microsoft.com/office/drawing/2014/chart" uri="{C3380CC4-5D6E-409C-BE32-E72D297353CC}">
              <c16:uniqueId val="{00000000-8C82-478A-A80C-DC757F96F6D1}"/>
            </c:ext>
          </c:extLst>
        </c:ser>
        <c:ser>
          <c:idx val="1"/>
          <c:order val="1"/>
          <c:tx>
            <c:strRef>
              <c:f>Sheet1!$C$1</c:f>
              <c:strCache>
                <c:ptCount val="1"/>
                <c:pt idx="0">
                  <c:v>Series 2</c:v>
                </c:pt>
              </c:strCache>
            </c:strRef>
          </c:tx>
          <c:spPr>
            <a:solidFill>
              <a:schemeClr val="tx1">
                <a:lumMod val="50000"/>
                <a:lumOff val="50000"/>
              </a:schemeClr>
            </a:solidFill>
            <a:ln>
              <a:solidFill>
                <a:schemeClr val="bg1"/>
              </a:solidFill>
            </a:ln>
            <a:effectLst/>
          </c:spPr>
          <c:invertIfNegative val="0"/>
          <c:cat>
            <c:strRef>
              <c:f>Sheet1!$A$2:$A$7</c:f>
              <c:strCache>
                <c:ptCount val="6"/>
                <c:pt idx="0">
                  <c:v>Upper Prof.</c:v>
                </c:pt>
                <c:pt idx="1">
                  <c:v>Lower Prof.</c:v>
                </c:pt>
                <c:pt idx="2">
                  <c:v>Self-Empl.</c:v>
                </c:pt>
                <c:pt idx="3">
                  <c:v>Tech./Skilled</c:v>
                </c:pt>
                <c:pt idx="4">
                  <c:v>Farm</c:v>
                </c:pt>
                <c:pt idx="5">
                  <c:v>Unskilled</c:v>
                </c:pt>
              </c:strCache>
            </c:strRef>
          </c:cat>
          <c:val>
            <c:numRef>
              <c:f>Sheet1!$C$2:$C$7</c:f>
              <c:numCache>
                <c:formatCode>General</c:formatCode>
                <c:ptCount val="6"/>
                <c:pt idx="0">
                  <c:v>4</c:v>
                </c:pt>
                <c:pt idx="1">
                  <c:v>27</c:v>
                </c:pt>
                <c:pt idx="2">
                  <c:v>18</c:v>
                </c:pt>
                <c:pt idx="3">
                  <c:v>19</c:v>
                </c:pt>
                <c:pt idx="4">
                  <c:v>11</c:v>
                </c:pt>
                <c:pt idx="5">
                  <c:v>17</c:v>
                </c:pt>
              </c:numCache>
            </c:numRef>
          </c:val>
          <c:extLst>
            <c:ext xmlns:c16="http://schemas.microsoft.com/office/drawing/2014/chart" uri="{C3380CC4-5D6E-409C-BE32-E72D297353CC}">
              <c16:uniqueId val="{00000001-8C82-478A-A80C-DC757F96F6D1}"/>
            </c:ext>
          </c:extLst>
        </c:ser>
        <c:ser>
          <c:idx val="2"/>
          <c:order val="2"/>
          <c:tx>
            <c:strRef>
              <c:f>Sheet1!$D$1</c:f>
              <c:strCache>
                <c:ptCount val="1"/>
                <c:pt idx="0">
                  <c:v>Series 3</c:v>
                </c:pt>
              </c:strCache>
            </c:strRef>
          </c:tx>
          <c:spPr>
            <a:solidFill>
              <a:schemeClr val="tx1"/>
            </a:solidFill>
            <a:ln>
              <a:solidFill>
                <a:schemeClr val="bg1"/>
              </a:solidFill>
            </a:ln>
            <a:effectLst/>
          </c:spPr>
          <c:invertIfNegative val="0"/>
          <c:cat>
            <c:strRef>
              <c:f>Sheet1!$A$2:$A$7</c:f>
              <c:strCache>
                <c:ptCount val="6"/>
                <c:pt idx="0">
                  <c:v>Upper Prof.</c:v>
                </c:pt>
                <c:pt idx="1">
                  <c:v>Lower Prof.</c:v>
                </c:pt>
                <c:pt idx="2">
                  <c:v>Self-Empl.</c:v>
                </c:pt>
                <c:pt idx="3">
                  <c:v>Tech./Skilled</c:v>
                </c:pt>
                <c:pt idx="4">
                  <c:v>Farm</c:v>
                </c:pt>
                <c:pt idx="5">
                  <c:v>Unskilled</c:v>
                </c:pt>
              </c:strCache>
            </c:strRef>
          </c:cat>
          <c:val>
            <c:numRef>
              <c:f>Sheet1!$D$2:$D$7</c:f>
              <c:numCache>
                <c:formatCode>General</c:formatCode>
                <c:ptCount val="6"/>
                <c:pt idx="0">
                  <c:v>7</c:v>
                </c:pt>
                <c:pt idx="1">
                  <c:v>7</c:v>
                </c:pt>
                <c:pt idx="2">
                  <c:v>16</c:v>
                </c:pt>
                <c:pt idx="3">
                  <c:v>6</c:v>
                </c:pt>
                <c:pt idx="4">
                  <c:v>8</c:v>
                </c:pt>
                <c:pt idx="5">
                  <c:v>6</c:v>
                </c:pt>
              </c:numCache>
            </c:numRef>
          </c:val>
          <c:extLst>
            <c:ext xmlns:c16="http://schemas.microsoft.com/office/drawing/2014/chart" uri="{C3380CC4-5D6E-409C-BE32-E72D297353CC}">
              <c16:uniqueId val="{00000002-8C82-478A-A80C-DC757F96F6D1}"/>
            </c:ext>
          </c:extLst>
        </c:ser>
        <c:ser>
          <c:idx val="3"/>
          <c:order val="3"/>
          <c:tx>
            <c:strRef>
              <c:f>Sheet1!$E$1</c:f>
              <c:strCache>
                <c:ptCount val="1"/>
                <c:pt idx="0">
                  <c:v>Series 4</c:v>
                </c:pt>
              </c:strCache>
            </c:strRef>
          </c:tx>
          <c:spPr>
            <a:solidFill>
              <a:schemeClr val="bg1">
                <a:lumMod val="75000"/>
              </a:schemeClr>
            </a:solidFill>
            <a:ln>
              <a:solidFill>
                <a:schemeClr val="bg1"/>
              </a:solidFill>
            </a:ln>
            <a:effectLst/>
          </c:spPr>
          <c:invertIfNegative val="0"/>
          <c:cat>
            <c:strRef>
              <c:f>Sheet1!$A$2:$A$7</c:f>
              <c:strCache>
                <c:ptCount val="6"/>
                <c:pt idx="0">
                  <c:v>Upper Prof.</c:v>
                </c:pt>
                <c:pt idx="1">
                  <c:v>Lower Prof.</c:v>
                </c:pt>
                <c:pt idx="2">
                  <c:v>Self-Empl.</c:v>
                </c:pt>
                <c:pt idx="3">
                  <c:v>Tech./Skilled</c:v>
                </c:pt>
                <c:pt idx="4">
                  <c:v>Farm</c:v>
                </c:pt>
                <c:pt idx="5">
                  <c:v>Unskilled</c:v>
                </c:pt>
              </c:strCache>
            </c:strRef>
          </c:cat>
          <c:val>
            <c:numRef>
              <c:f>Sheet1!$E$2:$E$7</c:f>
              <c:numCache>
                <c:formatCode>General</c:formatCode>
                <c:ptCount val="6"/>
                <c:pt idx="0">
                  <c:v>12</c:v>
                </c:pt>
                <c:pt idx="1">
                  <c:v>17</c:v>
                </c:pt>
                <c:pt idx="2">
                  <c:v>19</c:v>
                </c:pt>
                <c:pt idx="3">
                  <c:v>30</c:v>
                </c:pt>
                <c:pt idx="4">
                  <c:v>17</c:v>
                </c:pt>
                <c:pt idx="5">
                  <c:v>22</c:v>
                </c:pt>
              </c:numCache>
            </c:numRef>
          </c:val>
          <c:extLst>
            <c:ext xmlns:c16="http://schemas.microsoft.com/office/drawing/2014/chart" uri="{C3380CC4-5D6E-409C-BE32-E72D297353CC}">
              <c16:uniqueId val="{00000003-8C82-478A-A80C-DC757F96F6D1}"/>
            </c:ext>
          </c:extLst>
        </c:ser>
        <c:ser>
          <c:idx val="4"/>
          <c:order val="4"/>
          <c:tx>
            <c:strRef>
              <c:f>Sheet1!$F$1</c:f>
              <c:strCache>
                <c:ptCount val="1"/>
                <c:pt idx="0">
                  <c:v>Series 5</c:v>
                </c:pt>
              </c:strCache>
            </c:strRef>
          </c:tx>
          <c:spPr>
            <a:pattFill prst="wdDnDiag">
              <a:fgClr>
                <a:schemeClr val="tx1"/>
              </a:fgClr>
              <a:bgClr>
                <a:schemeClr val="bg1"/>
              </a:bgClr>
            </a:pattFill>
            <a:ln>
              <a:solidFill>
                <a:schemeClr val="bg1"/>
              </a:solidFill>
            </a:ln>
            <a:effectLst/>
          </c:spPr>
          <c:invertIfNegative val="0"/>
          <c:cat>
            <c:strRef>
              <c:f>Sheet1!$A$2:$A$7</c:f>
              <c:strCache>
                <c:ptCount val="6"/>
                <c:pt idx="0">
                  <c:v>Upper Prof.</c:v>
                </c:pt>
                <c:pt idx="1">
                  <c:v>Lower Prof.</c:v>
                </c:pt>
                <c:pt idx="2">
                  <c:v>Self-Empl.</c:v>
                </c:pt>
                <c:pt idx="3">
                  <c:v>Tech./Skilled</c:v>
                </c:pt>
                <c:pt idx="4">
                  <c:v>Farm</c:v>
                </c:pt>
                <c:pt idx="5">
                  <c:v>Unskilled</c:v>
                </c:pt>
              </c:strCache>
            </c:strRef>
          </c:cat>
          <c:val>
            <c:numRef>
              <c:f>Sheet1!$F$2:$F$7</c:f>
              <c:numCache>
                <c:formatCode>General</c:formatCode>
                <c:ptCount val="6"/>
                <c:pt idx="0">
                  <c:v>0</c:v>
                </c:pt>
                <c:pt idx="1">
                  <c:v>0</c:v>
                </c:pt>
                <c:pt idx="2">
                  <c:v>0</c:v>
                </c:pt>
                <c:pt idx="3">
                  <c:v>1</c:v>
                </c:pt>
                <c:pt idx="4">
                  <c:v>13</c:v>
                </c:pt>
                <c:pt idx="5">
                  <c:v>1</c:v>
                </c:pt>
              </c:numCache>
            </c:numRef>
          </c:val>
          <c:extLst>
            <c:ext xmlns:c16="http://schemas.microsoft.com/office/drawing/2014/chart" uri="{C3380CC4-5D6E-409C-BE32-E72D297353CC}">
              <c16:uniqueId val="{00000000-EFDB-47ED-B3AD-B20847EC384C}"/>
            </c:ext>
          </c:extLst>
        </c:ser>
        <c:ser>
          <c:idx val="5"/>
          <c:order val="5"/>
          <c:tx>
            <c:strRef>
              <c:f>Sheet1!$G$1</c:f>
              <c:strCache>
                <c:ptCount val="1"/>
                <c:pt idx="0">
                  <c:v>Series 6</c:v>
                </c:pt>
              </c:strCache>
            </c:strRef>
          </c:tx>
          <c:spPr>
            <a:pattFill prst="pct25">
              <a:fgClr>
                <a:schemeClr val="tx1"/>
              </a:fgClr>
              <a:bgClr>
                <a:schemeClr val="bg1"/>
              </a:bgClr>
            </a:pattFill>
            <a:ln>
              <a:solidFill>
                <a:schemeClr val="bg1"/>
              </a:solidFill>
            </a:ln>
            <a:effectLst/>
          </c:spPr>
          <c:invertIfNegative val="0"/>
          <c:cat>
            <c:strRef>
              <c:f>Sheet1!$A$2:$A$7</c:f>
              <c:strCache>
                <c:ptCount val="6"/>
                <c:pt idx="0">
                  <c:v>Upper Prof.</c:v>
                </c:pt>
                <c:pt idx="1">
                  <c:v>Lower Prof.</c:v>
                </c:pt>
                <c:pt idx="2">
                  <c:v>Self-Empl.</c:v>
                </c:pt>
                <c:pt idx="3">
                  <c:v>Tech./Skilled</c:v>
                </c:pt>
                <c:pt idx="4">
                  <c:v>Farm</c:v>
                </c:pt>
                <c:pt idx="5">
                  <c:v>Unskilled</c:v>
                </c:pt>
              </c:strCache>
            </c:strRef>
          </c:cat>
          <c:val>
            <c:numRef>
              <c:f>Sheet1!$G$2:$G$7</c:f>
              <c:numCache>
                <c:formatCode>General</c:formatCode>
                <c:ptCount val="6"/>
                <c:pt idx="0">
                  <c:v>15</c:v>
                </c:pt>
                <c:pt idx="1">
                  <c:v>20</c:v>
                </c:pt>
                <c:pt idx="2">
                  <c:v>18</c:v>
                </c:pt>
                <c:pt idx="3">
                  <c:v>26</c:v>
                </c:pt>
                <c:pt idx="4">
                  <c:v>37</c:v>
                </c:pt>
                <c:pt idx="5">
                  <c:v>38</c:v>
                </c:pt>
              </c:numCache>
            </c:numRef>
          </c:val>
          <c:extLst>
            <c:ext xmlns:c16="http://schemas.microsoft.com/office/drawing/2014/chart" uri="{C3380CC4-5D6E-409C-BE32-E72D297353CC}">
              <c16:uniqueId val="{00000001-EFDB-47ED-B3AD-B20847EC384C}"/>
            </c:ext>
          </c:extLst>
        </c:ser>
        <c:dLbls>
          <c:showLegendKey val="0"/>
          <c:showVal val="0"/>
          <c:showCatName val="0"/>
          <c:showSerName val="0"/>
          <c:showPercent val="0"/>
          <c:showBubbleSize val="0"/>
        </c:dLbls>
        <c:gapWidth val="150"/>
        <c:overlap val="100"/>
        <c:axId val="414244296"/>
        <c:axId val="414241016"/>
      </c:barChart>
      <c:catAx>
        <c:axId val="41424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0"/>
          <a:lstStyle/>
          <a:p>
            <a:pPr>
              <a:defRPr sz="2000" b="0" i="0" u="none" strike="noStrike" kern="1200" baseline="0">
                <a:solidFill>
                  <a:schemeClr val="bg1"/>
                </a:solidFill>
                <a:latin typeface="+mn-lt"/>
                <a:ea typeface="+mn-ea"/>
                <a:cs typeface="+mn-cs"/>
              </a:defRPr>
            </a:pPr>
            <a:endParaRPr lang="en-US"/>
          </a:p>
        </c:txPr>
        <c:crossAx val="414241016"/>
        <c:crosses val="autoZero"/>
        <c:auto val="1"/>
        <c:lblAlgn val="ctr"/>
        <c:lblOffset val="100"/>
        <c:tickLblSkip val="1"/>
        <c:noMultiLvlLbl val="0"/>
      </c:catAx>
      <c:valAx>
        <c:axId val="414241016"/>
        <c:scaling>
          <c:orientation val="minMax"/>
        </c:scaling>
        <c:delete val="0"/>
        <c:axPos val="l"/>
        <c:majorGridlines>
          <c:spPr>
            <a:ln w="9525" cap="flat" cmpd="sng" algn="ctr">
              <a:solidFill>
                <a:schemeClr val="bg1">
                  <a:lumMod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1424429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bg1"/>
            </a:solidFill>
            <a:ln>
              <a:solidFill>
                <a:schemeClr val="bg1"/>
              </a:solidFill>
            </a:ln>
            <a:effectLst/>
          </c:spPr>
          <c:invertIfNegative val="0"/>
          <c:cat>
            <c:strRef>
              <c:f>Sheet1!$A$2:$A$9</c:f>
              <c:strCache>
                <c:ptCount val="8"/>
                <c:pt idx="0">
                  <c:v>Far Below</c:v>
                </c:pt>
                <c:pt idx="1">
                  <c:v>Far Above</c:v>
                </c:pt>
                <c:pt idx="3">
                  <c:v> </c:v>
                </c:pt>
                <c:pt idx="4">
                  <c:v> </c:v>
                </c:pt>
                <c:pt idx="5">
                  <c:v> </c:v>
                </c:pt>
                <c:pt idx="6">
                  <c:v> </c:v>
                </c:pt>
                <c:pt idx="7">
                  <c:v> </c:v>
                </c:pt>
              </c:strCache>
            </c:strRef>
          </c:cat>
          <c:val>
            <c:numRef>
              <c:f>Sheet1!$B$2:$B$9</c:f>
              <c:numCache>
                <c:formatCode>0%</c:formatCode>
                <c:ptCount val="8"/>
                <c:pt idx="0">
                  <c:v>0.14000000000000001</c:v>
                </c:pt>
                <c:pt idx="1">
                  <c:v>0.06</c:v>
                </c:pt>
                <c:pt idx="3">
                  <c:v>0</c:v>
                </c:pt>
                <c:pt idx="4">
                  <c:v>0</c:v>
                </c:pt>
                <c:pt idx="5" formatCode="General">
                  <c:v>0</c:v>
                </c:pt>
                <c:pt idx="6" formatCode="General">
                  <c:v>0</c:v>
                </c:pt>
                <c:pt idx="7" formatCode="General">
                  <c:v>0</c:v>
                </c:pt>
              </c:numCache>
            </c:numRef>
          </c:val>
          <c:extLst>
            <c:ext xmlns:c16="http://schemas.microsoft.com/office/drawing/2014/chart" uri="{C3380CC4-5D6E-409C-BE32-E72D297353CC}">
              <c16:uniqueId val="{00000000-8C82-478A-A80C-DC757F96F6D1}"/>
            </c:ext>
          </c:extLst>
        </c:ser>
        <c:ser>
          <c:idx val="1"/>
          <c:order val="1"/>
          <c:tx>
            <c:strRef>
              <c:f>Sheet1!$C$1</c:f>
              <c:strCache>
                <c:ptCount val="1"/>
                <c:pt idx="0">
                  <c:v>Series 2</c:v>
                </c:pt>
              </c:strCache>
            </c:strRef>
          </c:tx>
          <c:spPr>
            <a:solidFill>
              <a:schemeClr val="tx1">
                <a:lumMod val="50000"/>
                <a:lumOff val="50000"/>
              </a:schemeClr>
            </a:solidFill>
            <a:ln>
              <a:solidFill>
                <a:schemeClr val="bg1"/>
              </a:solidFill>
            </a:ln>
            <a:effectLst/>
          </c:spPr>
          <c:invertIfNegative val="0"/>
          <c:cat>
            <c:strRef>
              <c:f>Sheet1!$A$2:$A$9</c:f>
              <c:strCache>
                <c:ptCount val="8"/>
                <c:pt idx="0">
                  <c:v>Far Below</c:v>
                </c:pt>
                <c:pt idx="1">
                  <c:v>Far Above</c:v>
                </c:pt>
                <c:pt idx="3">
                  <c:v> </c:v>
                </c:pt>
                <c:pt idx="4">
                  <c:v> </c:v>
                </c:pt>
                <c:pt idx="5">
                  <c:v> </c:v>
                </c:pt>
                <c:pt idx="6">
                  <c:v> </c:v>
                </c:pt>
                <c:pt idx="7">
                  <c:v> </c:v>
                </c:pt>
              </c:strCache>
            </c:strRef>
          </c:cat>
          <c:val>
            <c:numRef>
              <c:f>Sheet1!$C$2:$C$9</c:f>
              <c:numCache>
                <c:formatCode>0%</c:formatCode>
                <c:ptCount val="8"/>
                <c:pt idx="0">
                  <c:v>0.32</c:v>
                </c:pt>
                <c:pt idx="1">
                  <c:v>0.19</c:v>
                </c:pt>
                <c:pt idx="3">
                  <c:v>0</c:v>
                </c:pt>
                <c:pt idx="4">
                  <c:v>0</c:v>
                </c:pt>
                <c:pt idx="6" formatCode="General">
                  <c:v>0</c:v>
                </c:pt>
                <c:pt idx="7" formatCode="General">
                  <c:v>0</c:v>
                </c:pt>
              </c:numCache>
            </c:numRef>
          </c:val>
          <c:extLst>
            <c:ext xmlns:c16="http://schemas.microsoft.com/office/drawing/2014/chart" uri="{C3380CC4-5D6E-409C-BE32-E72D297353CC}">
              <c16:uniqueId val="{00000001-8C82-478A-A80C-DC757F96F6D1}"/>
            </c:ext>
          </c:extLst>
        </c:ser>
        <c:ser>
          <c:idx val="2"/>
          <c:order val="2"/>
          <c:tx>
            <c:strRef>
              <c:f>Sheet1!$D$1</c:f>
              <c:strCache>
                <c:ptCount val="1"/>
                <c:pt idx="0">
                  <c:v>Series 3</c:v>
                </c:pt>
              </c:strCache>
            </c:strRef>
          </c:tx>
          <c:spPr>
            <a:solidFill>
              <a:schemeClr val="tx1"/>
            </a:solidFill>
            <a:ln>
              <a:solidFill>
                <a:schemeClr val="bg1"/>
              </a:solidFill>
            </a:ln>
            <a:effectLst/>
          </c:spPr>
          <c:invertIfNegative val="0"/>
          <c:cat>
            <c:strRef>
              <c:f>Sheet1!$A$2:$A$9</c:f>
              <c:strCache>
                <c:ptCount val="8"/>
                <c:pt idx="0">
                  <c:v>Far Below</c:v>
                </c:pt>
                <c:pt idx="1">
                  <c:v>Far Above</c:v>
                </c:pt>
                <c:pt idx="3">
                  <c:v> </c:v>
                </c:pt>
                <c:pt idx="4">
                  <c:v> </c:v>
                </c:pt>
                <c:pt idx="5">
                  <c:v> </c:v>
                </c:pt>
                <c:pt idx="6">
                  <c:v> </c:v>
                </c:pt>
                <c:pt idx="7">
                  <c:v> </c:v>
                </c:pt>
              </c:strCache>
            </c:strRef>
          </c:cat>
          <c:val>
            <c:numRef>
              <c:f>Sheet1!$D$2:$D$9</c:f>
              <c:numCache>
                <c:formatCode>0%</c:formatCode>
                <c:ptCount val="8"/>
                <c:pt idx="0">
                  <c:v>0.42</c:v>
                </c:pt>
                <c:pt idx="1">
                  <c:v>0.32</c:v>
                </c:pt>
                <c:pt idx="3">
                  <c:v>0</c:v>
                </c:pt>
                <c:pt idx="4">
                  <c:v>0</c:v>
                </c:pt>
                <c:pt idx="6" formatCode="General">
                  <c:v>0</c:v>
                </c:pt>
                <c:pt idx="7" formatCode="General">
                  <c:v>0</c:v>
                </c:pt>
              </c:numCache>
            </c:numRef>
          </c:val>
          <c:extLst>
            <c:ext xmlns:c16="http://schemas.microsoft.com/office/drawing/2014/chart" uri="{C3380CC4-5D6E-409C-BE32-E72D297353CC}">
              <c16:uniqueId val="{00000002-8C82-478A-A80C-DC757F96F6D1}"/>
            </c:ext>
          </c:extLst>
        </c:ser>
        <c:ser>
          <c:idx val="3"/>
          <c:order val="3"/>
          <c:tx>
            <c:strRef>
              <c:f>Sheet1!$E$1</c:f>
              <c:strCache>
                <c:ptCount val="1"/>
                <c:pt idx="0">
                  <c:v>Series 4</c:v>
                </c:pt>
              </c:strCache>
            </c:strRef>
          </c:tx>
          <c:spPr>
            <a:solidFill>
              <a:schemeClr val="bg1">
                <a:lumMod val="75000"/>
              </a:schemeClr>
            </a:solidFill>
            <a:ln>
              <a:solidFill>
                <a:schemeClr val="bg1"/>
              </a:solidFill>
            </a:ln>
            <a:effectLst/>
          </c:spPr>
          <c:invertIfNegative val="0"/>
          <c:cat>
            <c:strRef>
              <c:f>Sheet1!$A$2:$A$9</c:f>
              <c:strCache>
                <c:ptCount val="8"/>
                <c:pt idx="0">
                  <c:v>Far Below</c:v>
                </c:pt>
                <c:pt idx="1">
                  <c:v>Far Above</c:v>
                </c:pt>
                <c:pt idx="3">
                  <c:v> </c:v>
                </c:pt>
                <c:pt idx="4">
                  <c:v> </c:v>
                </c:pt>
                <c:pt idx="5">
                  <c:v> </c:v>
                </c:pt>
                <c:pt idx="6">
                  <c:v> </c:v>
                </c:pt>
                <c:pt idx="7">
                  <c:v> </c:v>
                </c:pt>
              </c:strCache>
            </c:strRef>
          </c:cat>
          <c:val>
            <c:numRef>
              <c:f>Sheet1!$E$2:$E$9</c:f>
              <c:numCache>
                <c:formatCode>0%</c:formatCode>
                <c:ptCount val="8"/>
                <c:pt idx="0">
                  <c:v>0.1</c:v>
                </c:pt>
                <c:pt idx="1">
                  <c:v>0.28000000000000003</c:v>
                </c:pt>
                <c:pt idx="3">
                  <c:v>0</c:v>
                </c:pt>
                <c:pt idx="4">
                  <c:v>0</c:v>
                </c:pt>
                <c:pt idx="6" formatCode="General">
                  <c:v>0</c:v>
                </c:pt>
                <c:pt idx="7" formatCode="General">
                  <c:v>0</c:v>
                </c:pt>
              </c:numCache>
            </c:numRef>
          </c:val>
          <c:extLst>
            <c:ext xmlns:c16="http://schemas.microsoft.com/office/drawing/2014/chart" uri="{C3380CC4-5D6E-409C-BE32-E72D297353CC}">
              <c16:uniqueId val="{00000003-8C82-478A-A80C-DC757F96F6D1}"/>
            </c:ext>
          </c:extLst>
        </c:ser>
        <c:ser>
          <c:idx val="4"/>
          <c:order val="4"/>
          <c:tx>
            <c:strRef>
              <c:f>Sheet1!$F$1</c:f>
              <c:strCache>
                <c:ptCount val="1"/>
                <c:pt idx="0">
                  <c:v>Series 5</c:v>
                </c:pt>
              </c:strCache>
            </c:strRef>
          </c:tx>
          <c:spPr>
            <a:solidFill>
              <a:schemeClr val="bg1">
                <a:lumMod val="95000"/>
              </a:schemeClr>
            </a:solidFill>
            <a:ln>
              <a:solidFill>
                <a:schemeClr val="bg1"/>
              </a:solidFill>
            </a:ln>
            <a:effectLst/>
          </c:spPr>
          <c:invertIfNegative val="0"/>
          <c:cat>
            <c:strRef>
              <c:f>Sheet1!$A$2:$A$9</c:f>
              <c:strCache>
                <c:ptCount val="8"/>
                <c:pt idx="0">
                  <c:v>Far Below</c:v>
                </c:pt>
                <c:pt idx="1">
                  <c:v>Far Above</c:v>
                </c:pt>
                <c:pt idx="3">
                  <c:v> </c:v>
                </c:pt>
                <c:pt idx="4">
                  <c:v> </c:v>
                </c:pt>
                <c:pt idx="5">
                  <c:v> </c:v>
                </c:pt>
                <c:pt idx="6">
                  <c:v> </c:v>
                </c:pt>
                <c:pt idx="7">
                  <c:v> </c:v>
                </c:pt>
              </c:strCache>
            </c:strRef>
          </c:cat>
          <c:val>
            <c:numRef>
              <c:f>Sheet1!$F$2:$F$9</c:f>
              <c:numCache>
                <c:formatCode>0%</c:formatCode>
                <c:ptCount val="8"/>
                <c:pt idx="0">
                  <c:v>0.02</c:v>
                </c:pt>
                <c:pt idx="1">
                  <c:v>0.14000000000000001</c:v>
                </c:pt>
                <c:pt idx="3">
                  <c:v>0</c:v>
                </c:pt>
                <c:pt idx="4">
                  <c:v>0</c:v>
                </c:pt>
                <c:pt idx="6">
                  <c:v>0</c:v>
                </c:pt>
                <c:pt idx="7">
                  <c:v>0</c:v>
                </c:pt>
              </c:numCache>
            </c:numRef>
          </c:val>
          <c:extLst>
            <c:ext xmlns:c16="http://schemas.microsoft.com/office/drawing/2014/chart" uri="{C3380CC4-5D6E-409C-BE32-E72D297353CC}">
              <c16:uniqueId val="{00000000-BF90-4914-8DF6-410E62E02A15}"/>
            </c:ext>
          </c:extLst>
        </c:ser>
        <c:dLbls>
          <c:showLegendKey val="0"/>
          <c:showVal val="0"/>
          <c:showCatName val="0"/>
          <c:showSerName val="0"/>
          <c:showPercent val="0"/>
          <c:showBubbleSize val="0"/>
        </c:dLbls>
        <c:gapWidth val="150"/>
        <c:overlap val="100"/>
        <c:axId val="414244296"/>
        <c:axId val="414241016"/>
      </c:barChart>
      <c:catAx>
        <c:axId val="41424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414241016"/>
        <c:crosses val="autoZero"/>
        <c:auto val="1"/>
        <c:lblAlgn val="ctr"/>
        <c:lblOffset val="100"/>
        <c:noMultiLvlLbl val="0"/>
      </c:catAx>
      <c:valAx>
        <c:axId val="414241016"/>
        <c:scaling>
          <c:orientation val="minMax"/>
        </c:scaling>
        <c:delete val="0"/>
        <c:axPos val="l"/>
        <c:majorGridlines>
          <c:spPr>
            <a:ln w="9525" cap="flat" cmpd="sng" algn="ctr">
              <a:solidFill>
                <a:schemeClr val="bg1">
                  <a:lumMod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1424429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bg1"/>
            </a:solidFill>
            <a:ln>
              <a:solidFill>
                <a:schemeClr val="bg1"/>
              </a:solidFill>
            </a:ln>
            <a:effectLst/>
          </c:spPr>
          <c:invertIfNegative val="0"/>
          <c:cat>
            <c:strRef>
              <c:f>Sheet1!$A$2:$A$9</c:f>
              <c:strCache>
                <c:ptCount val="8"/>
                <c:pt idx="0">
                  <c:v>Far Below</c:v>
                </c:pt>
                <c:pt idx="1">
                  <c:v>Far Above</c:v>
                </c:pt>
                <c:pt idx="3">
                  <c:v>Far Below</c:v>
                </c:pt>
                <c:pt idx="4">
                  <c:v>Far Above</c:v>
                </c:pt>
                <c:pt idx="5">
                  <c:v> </c:v>
                </c:pt>
                <c:pt idx="6">
                  <c:v>Far Below</c:v>
                </c:pt>
                <c:pt idx="7">
                  <c:v>Far Above</c:v>
                </c:pt>
              </c:strCache>
            </c:strRef>
          </c:cat>
          <c:val>
            <c:numRef>
              <c:f>Sheet1!$B$2:$B$9</c:f>
              <c:numCache>
                <c:formatCode>0%</c:formatCode>
                <c:ptCount val="8"/>
                <c:pt idx="0">
                  <c:v>0.14000000000000001</c:v>
                </c:pt>
                <c:pt idx="1">
                  <c:v>0.06</c:v>
                </c:pt>
                <c:pt idx="3">
                  <c:v>0.15</c:v>
                </c:pt>
                <c:pt idx="4">
                  <c:v>0.08</c:v>
                </c:pt>
                <c:pt idx="5" formatCode="General">
                  <c:v>0</c:v>
                </c:pt>
                <c:pt idx="6" formatCode="General">
                  <c:v>0.09</c:v>
                </c:pt>
                <c:pt idx="7" formatCode="General">
                  <c:v>7.0000000000000007E-2</c:v>
                </c:pt>
              </c:numCache>
            </c:numRef>
          </c:val>
          <c:extLst>
            <c:ext xmlns:c16="http://schemas.microsoft.com/office/drawing/2014/chart" uri="{C3380CC4-5D6E-409C-BE32-E72D297353CC}">
              <c16:uniqueId val="{00000000-8C82-478A-A80C-DC757F96F6D1}"/>
            </c:ext>
          </c:extLst>
        </c:ser>
        <c:ser>
          <c:idx val="1"/>
          <c:order val="1"/>
          <c:tx>
            <c:strRef>
              <c:f>Sheet1!$C$1</c:f>
              <c:strCache>
                <c:ptCount val="1"/>
                <c:pt idx="0">
                  <c:v>Series 2</c:v>
                </c:pt>
              </c:strCache>
            </c:strRef>
          </c:tx>
          <c:spPr>
            <a:solidFill>
              <a:schemeClr val="tx1">
                <a:lumMod val="50000"/>
                <a:lumOff val="50000"/>
              </a:schemeClr>
            </a:solidFill>
            <a:ln>
              <a:solidFill>
                <a:schemeClr val="bg1"/>
              </a:solidFill>
            </a:ln>
            <a:effectLst/>
          </c:spPr>
          <c:invertIfNegative val="0"/>
          <c:cat>
            <c:strRef>
              <c:f>Sheet1!$A$2:$A$9</c:f>
              <c:strCache>
                <c:ptCount val="8"/>
                <c:pt idx="0">
                  <c:v>Far Below</c:v>
                </c:pt>
                <c:pt idx="1">
                  <c:v>Far Above</c:v>
                </c:pt>
                <c:pt idx="3">
                  <c:v>Far Below</c:v>
                </c:pt>
                <c:pt idx="4">
                  <c:v>Far Above</c:v>
                </c:pt>
                <c:pt idx="5">
                  <c:v> </c:v>
                </c:pt>
                <c:pt idx="6">
                  <c:v>Far Below</c:v>
                </c:pt>
                <c:pt idx="7">
                  <c:v>Far Above</c:v>
                </c:pt>
              </c:strCache>
            </c:strRef>
          </c:cat>
          <c:val>
            <c:numRef>
              <c:f>Sheet1!$C$2:$C$9</c:f>
              <c:numCache>
                <c:formatCode>0%</c:formatCode>
                <c:ptCount val="8"/>
                <c:pt idx="0">
                  <c:v>0.32</c:v>
                </c:pt>
                <c:pt idx="1">
                  <c:v>0.19</c:v>
                </c:pt>
                <c:pt idx="3">
                  <c:v>0.35</c:v>
                </c:pt>
                <c:pt idx="4">
                  <c:v>0.28000000000000003</c:v>
                </c:pt>
                <c:pt idx="6" formatCode="General">
                  <c:v>0.21</c:v>
                </c:pt>
                <c:pt idx="7" formatCode="General">
                  <c:v>0.09</c:v>
                </c:pt>
              </c:numCache>
            </c:numRef>
          </c:val>
          <c:extLst>
            <c:ext xmlns:c16="http://schemas.microsoft.com/office/drawing/2014/chart" uri="{C3380CC4-5D6E-409C-BE32-E72D297353CC}">
              <c16:uniqueId val="{00000001-8C82-478A-A80C-DC757F96F6D1}"/>
            </c:ext>
          </c:extLst>
        </c:ser>
        <c:ser>
          <c:idx val="2"/>
          <c:order val="2"/>
          <c:tx>
            <c:strRef>
              <c:f>Sheet1!$D$1</c:f>
              <c:strCache>
                <c:ptCount val="1"/>
                <c:pt idx="0">
                  <c:v>Series 3</c:v>
                </c:pt>
              </c:strCache>
            </c:strRef>
          </c:tx>
          <c:spPr>
            <a:solidFill>
              <a:schemeClr val="tx1"/>
            </a:solidFill>
            <a:ln>
              <a:solidFill>
                <a:schemeClr val="bg1"/>
              </a:solidFill>
            </a:ln>
            <a:effectLst/>
          </c:spPr>
          <c:invertIfNegative val="0"/>
          <c:cat>
            <c:strRef>
              <c:f>Sheet1!$A$2:$A$9</c:f>
              <c:strCache>
                <c:ptCount val="8"/>
                <c:pt idx="0">
                  <c:v>Far Below</c:v>
                </c:pt>
                <c:pt idx="1">
                  <c:v>Far Above</c:v>
                </c:pt>
                <c:pt idx="3">
                  <c:v>Far Below</c:v>
                </c:pt>
                <c:pt idx="4">
                  <c:v>Far Above</c:v>
                </c:pt>
                <c:pt idx="5">
                  <c:v> </c:v>
                </c:pt>
                <c:pt idx="6">
                  <c:v>Far Below</c:v>
                </c:pt>
                <c:pt idx="7">
                  <c:v>Far Above</c:v>
                </c:pt>
              </c:strCache>
            </c:strRef>
          </c:cat>
          <c:val>
            <c:numRef>
              <c:f>Sheet1!$D$2:$D$9</c:f>
              <c:numCache>
                <c:formatCode>0%</c:formatCode>
                <c:ptCount val="8"/>
                <c:pt idx="0">
                  <c:v>0.42</c:v>
                </c:pt>
                <c:pt idx="1">
                  <c:v>0.32</c:v>
                </c:pt>
                <c:pt idx="3">
                  <c:v>0.43</c:v>
                </c:pt>
                <c:pt idx="4">
                  <c:v>0.4</c:v>
                </c:pt>
                <c:pt idx="6" formatCode="General">
                  <c:v>0.37</c:v>
                </c:pt>
                <c:pt idx="7" formatCode="General">
                  <c:v>0.22</c:v>
                </c:pt>
              </c:numCache>
            </c:numRef>
          </c:val>
          <c:extLst>
            <c:ext xmlns:c16="http://schemas.microsoft.com/office/drawing/2014/chart" uri="{C3380CC4-5D6E-409C-BE32-E72D297353CC}">
              <c16:uniqueId val="{00000002-8C82-478A-A80C-DC757F96F6D1}"/>
            </c:ext>
          </c:extLst>
        </c:ser>
        <c:ser>
          <c:idx val="3"/>
          <c:order val="3"/>
          <c:tx>
            <c:strRef>
              <c:f>Sheet1!$E$1</c:f>
              <c:strCache>
                <c:ptCount val="1"/>
                <c:pt idx="0">
                  <c:v>Series 4</c:v>
                </c:pt>
              </c:strCache>
            </c:strRef>
          </c:tx>
          <c:spPr>
            <a:solidFill>
              <a:schemeClr val="bg1">
                <a:lumMod val="75000"/>
              </a:schemeClr>
            </a:solidFill>
            <a:ln>
              <a:solidFill>
                <a:schemeClr val="bg1"/>
              </a:solidFill>
            </a:ln>
            <a:effectLst/>
          </c:spPr>
          <c:invertIfNegative val="0"/>
          <c:cat>
            <c:strRef>
              <c:f>Sheet1!$A$2:$A$9</c:f>
              <c:strCache>
                <c:ptCount val="8"/>
                <c:pt idx="0">
                  <c:v>Far Below</c:v>
                </c:pt>
                <c:pt idx="1">
                  <c:v>Far Above</c:v>
                </c:pt>
                <c:pt idx="3">
                  <c:v>Far Below</c:v>
                </c:pt>
                <c:pt idx="4">
                  <c:v>Far Above</c:v>
                </c:pt>
                <c:pt idx="5">
                  <c:v> </c:v>
                </c:pt>
                <c:pt idx="6">
                  <c:v>Far Below</c:v>
                </c:pt>
                <c:pt idx="7">
                  <c:v>Far Above</c:v>
                </c:pt>
              </c:strCache>
            </c:strRef>
          </c:cat>
          <c:val>
            <c:numRef>
              <c:f>Sheet1!$E$2:$E$9</c:f>
              <c:numCache>
                <c:formatCode>0%</c:formatCode>
                <c:ptCount val="8"/>
                <c:pt idx="0">
                  <c:v>0.1</c:v>
                </c:pt>
                <c:pt idx="1">
                  <c:v>0.28000000000000003</c:v>
                </c:pt>
                <c:pt idx="3">
                  <c:v>0.06</c:v>
                </c:pt>
                <c:pt idx="4">
                  <c:v>0.13</c:v>
                </c:pt>
                <c:pt idx="6" formatCode="General">
                  <c:v>0.28000000000000003</c:v>
                </c:pt>
                <c:pt idx="7" formatCode="General">
                  <c:v>0.41</c:v>
                </c:pt>
              </c:numCache>
            </c:numRef>
          </c:val>
          <c:extLst>
            <c:ext xmlns:c16="http://schemas.microsoft.com/office/drawing/2014/chart" uri="{C3380CC4-5D6E-409C-BE32-E72D297353CC}">
              <c16:uniqueId val="{00000003-8C82-478A-A80C-DC757F96F6D1}"/>
            </c:ext>
          </c:extLst>
        </c:ser>
        <c:ser>
          <c:idx val="4"/>
          <c:order val="4"/>
          <c:tx>
            <c:strRef>
              <c:f>Sheet1!$F$1</c:f>
              <c:strCache>
                <c:ptCount val="1"/>
                <c:pt idx="0">
                  <c:v>Series 5</c:v>
                </c:pt>
              </c:strCache>
            </c:strRef>
          </c:tx>
          <c:spPr>
            <a:solidFill>
              <a:schemeClr val="bg1">
                <a:lumMod val="95000"/>
              </a:schemeClr>
            </a:solidFill>
            <a:ln>
              <a:solidFill>
                <a:schemeClr val="bg1"/>
              </a:solidFill>
            </a:ln>
            <a:effectLst/>
          </c:spPr>
          <c:invertIfNegative val="0"/>
          <c:cat>
            <c:strRef>
              <c:f>Sheet1!$A$2:$A$9</c:f>
              <c:strCache>
                <c:ptCount val="8"/>
                <c:pt idx="0">
                  <c:v>Far Below</c:v>
                </c:pt>
                <c:pt idx="1">
                  <c:v>Far Above</c:v>
                </c:pt>
                <c:pt idx="3">
                  <c:v>Far Below</c:v>
                </c:pt>
                <c:pt idx="4">
                  <c:v>Far Above</c:v>
                </c:pt>
                <c:pt idx="5">
                  <c:v> </c:v>
                </c:pt>
                <c:pt idx="6">
                  <c:v>Far Below</c:v>
                </c:pt>
                <c:pt idx="7">
                  <c:v>Far Above</c:v>
                </c:pt>
              </c:strCache>
            </c:strRef>
          </c:cat>
          <c:val>
            <c:numRef>
              <c:f>Sheet1!$F$2:$F$9</c:f>
              <c:numCache>
                <c:formatCode>0%</c:formatCode>
                <c:ptCount val="8"/>
                <c:pt idx="0">
                  <c:v>0.02</c:v>
                </c:pt>
                <c:pt idx="1">
                  <c:v>0.14000000000000001</c:v>
                </c:pt>
                <c:pt idx="3">
                  <c:v>0.01</c:v>
                </c:pt>
                <c:pt idx="4">
                  <c:v>0.11</c:v>
                </c:pt>
                <c:pt idx="6">
                  <c:v>0.05</c:v>
                </c:pt>
                <c:pt idx="7">
                  <c:v>0.21</c:v>
                </c:pt>
              </c:numCache>
            </c:numRef>
          </c:val>
          <c:extLst>
            <c:ext xmlns:c16="http://schemas.microsoft.com/office/drawing/2014/chart" uri="{C3380CC4-5D6E-409C-BE32-E72D297353CC}">
              <c16:uniqueId val="{00000000-BF90-4914-8DF6-410E62E02A15}"/>
            </c:ext>
          </c:extLst>
        </c:ser>
        <c:dLbls>
          <c:showLegendKey val="0"/>
          <c:showVal val="0"/>
          <c:showCatName val="0"/>
          <c:showSerName val="0"/>
          <c:showPercent val="0"/>
          <c:showBubbleSize val="0"/>
        </c:dLbls>
        <c:gapWidth val="150"/>
        <c:overlap val="100"/>
        <c:axId val="414244296"/>
        <c:axId val="414241016"/>
      </c:barChart>
      <c:catAx>
        <c:axId val="41424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414241016"/>
        <c:crosses val="autoZero"/>
        <c:auto val="1"/>
        <c:lblAlgn val="ctr"/>
        <c:lblOffset val="100"/>
        <c:noMultiLvlLbl val="0"/>
      </c:catAx>
      <c:valAx>
        <c:axId val="414241016"/>
        <c:scaling>
          <c:orientation val="minMax"/>
        </c:scaling>
        <c:delete val="0"/>
        <c:axPos val="l"/>
        <c:majorGridlines>
          <c:spPr>
            <a:ln w="9525" cap="flat" cmpd="sng" algn="ctr">
              <a:solidFill>
                <a:schemeClr val="bg1">
                  <a:lumMod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1424429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r>
              <a:rPr lang="en-US" sz="2800" b="1" dirty="0"/>
              <a:t>Average</a:t>
            </a:r>
            <a:r>
              <a:rPr lang="en-US" sz="2800" b="1" baseline="0" dirty="0"/>
              <a:t> Early Reading Scale Score, Age 4</a:t>
            </a:r>
            <a:endParaRPr lang="en-US" sz="2800" b="1" dirty="0"/>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None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Total</c:v>
                </c:pt>
                <c:pt idx="1">
                  <c:v>  </c:v>
                </c:pt>
                <c:pt idx="2">
                  <c:v>White</c:v>
                </c:pt>
                <c:pt idx="3">
                  <c:v>Black</c:v>
                </c:pt>
                <c:pt idx="4">
                  <c:v>Hispanic</c:v>
                </c:pt>
                <c:pt idx="5">
                  <c:v>Asian/PI</c:v>
                </c:pt>
                <c:pt idx="6">
                  <c:v>Native</c:v>
                </c:pt>
                <c:pt idx="8">
                  <c:v>Boys</c:v>
                </c:pt>
                <c:pt idx="9">
                  <c:v>Girls</c:v>
                </c:pt>
                <c:pt idx="11">
                  <c:v>Low SES</c:v>
                </c:pt>
                <c:pt idx="12">
                  <c:v>Mid SES</c:v>
                </c:pt>
                <c:pt idx="13">
                  <c:v>High SES</c:v>
                </c:pt>
              </c:strCache>
            </c:strRef>
          </c:cat>
          <c:val>
            <c:numRef>
              <c:f>Sheet1!$B$2:$O$2</c:f>
              <c:numCache>
                <c:formatCode>General</c:formatCode>
                <c:ptCount val="14"/>
                <c:pt idx="0">
                  <c:v>21.5</c:v>
                </c:pt>
                <c:pt idx="2">
                  <c:v>27.4</c:v>
                </c:pt>
                <c:pt idx="3">
                  <c:v>22.9</c:v>
                </c:pt>
                <c:pt idx="4">
                  <c:v>21.2</c:v>
                </c:pt>
                <c:pt idx="5">
                  <c:v>30.5</c:v>
                </c:pt>
                <c:pt idx="6">
                  <c:v>20.100000000000001</c:v>
                </c:pt>
                <c:pt idx="8">
                  <c:v>20.7</c:v>
                </c:pt>
                <c:pt idx="9">
                  <c:v>22.4</c:v>
                </c:pt>
                <c:pt idx="11">
                  <c:v>16.7</c:v>
                </c:pt>
                <c:pt idx="12">
                  <c:v>21</c:v>
                </c:pt>
                <c:pt idx="13">
                  <c:v>26.3</c:v>
                </c:pt>
              </c:numCache>
            </c:numRef>
          </c:val>
          <c:extLst>
            <c:ext xmlns:c16="http://schemas.microsoft.com/office/drawing/2014/chart" uri="{C3380CC4-5D6E-409C-BE32-E72D297353CC}">
              <c16:uniqueId val="{00000000-C1EE-4166-AA58-69CA7B9FA0E0}"/>
            </c:ext>
          </c:extLst>
        </c:ser>
        <c:dLbls>
          <c:showLegendKey val="0"/>
          <c:showVal val="0"/>
          <c:showCatName val="0"/>
          <c:showSerName val="0"/>
          <c:showPercent val="0"/>
          <c:showBubbleSize val="0"/>
        </c:dLbls>
        <c:gapWidth val="25"/>
        <c:axId val="41597952"/>
        <c:axId val="41603840"/>
      </c:barChart>
      <c:catAx>
        <c:axId val="4159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1603840"/>
        <c:crosses val="autoZero"/>
        <c:auto val="1"/>
        <c:lblAlgn val="ctr"/>
        <c:lblOffset val="100"/>
        <c:noMultiLvlLbl val="0"/>
      </c:catAx>
      <c:valAx>
        <c:axId val="416038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1597952"/>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r>
              <a:rPr lang="en-US" sz="2800" b="1" dirty="0"/>
              <a:t>Average</a:t>
            </a:r>
            <a:r>
              <a:rPr lang="en-US" sz="2800" b="1" baseline="0" dirty="0"/>
              <a:t> Early Math Scale Score, Age 4</a:t>
            </a:r>
            <a:endParaRPr lang="en-US" sz="2800" b="1" dirty="0"/>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None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Total</c:v>
                </c:pt>
                <c:pt idx="1">
                  <c:v>  </c:v>
                </c:pt>
                <c:pt idx="2">
                  <c:v>White</c:v>
                </c:pt>
                <c:pt idx="3">
                  <c:v>Black</c:v>
                </c:pt>
                <c:pt idx="4">
                  <c:v>Hispanic</c:v>
                </c:pt>
                <c:pt idx="5">
                  <c:v>Asian/PI</c:v>
                </c:pt>
                <c:pt idx="6">
                  <c:v>Native</c:v>
                </c:pt>
                <c:pt idx="8">
                  <c:v>Boys</c:v>
                </c:pt>
                <c:pt idx="9">
                  <c:v>Girls</c:v>
                </c:pt>
                <c:pt idx="11">
                  <c:v>Low SES</c:v>
                </c:pt>
                <c:pt idx="12">
                  <c:v>Mid SES</c:v>
                </c:pt>
                <c:pt idx="13">
                  <c:v>High SES</c:v>
                </c:pt>
              </c:strCache>
            </c:strRef>
          </c:cat>
          <c:val>
            <c:numRef>
              <c:f>Sheet1!$B$2:$O$2</c:f>
              <c:numCache>
                <c:formatCode>General</c:formatCode>
                <c:ptCount val="14"/>
                <c:pt idx="0">
                  <c:v>24.5</c:v>
                </c:pt>
                <c:pt idx="2">
                  <c:v>31.6</c:v>
                </c:pt>
                <c:pt idx="3">
                  <c:v>26.9</c:v>
                </c:pt>
                <c:pt idx="4">
                  <c:v>26.2</c:v>
                </c:pt>
                <c:pt idx="5">
                  <c:v>34.700000000000003</c:v>
                </c:pt>
                <c:pt idx="6">
                  <c:v>23.2</c:v>
                </c:pt>
                <c:pt idx="8">
                  <c:v>23.5</c:v>
                </c:pt>
                <c:pt idx="9">
                  <c:v>25.5</c:v>
                </c:pt>
                <c:pt idx="11">
                  <c:v>19.100000000000001</c:v>
                </c:pt>
                <c:pt idx="12">
                  <c:v>24.2</c:v>
                </c:pt>
                <c:pt idx="13">
                  <c:v>29.2</c:v>
                </c:pt>
              </c:numCache>
            </c:numRef>
          </c:val>
          <c:extLst>
            <c:ext xmlns:c16="http://schemas.microsoft.com/office/drawing/2014/chart" uri="{C3380CC4-5D6E-409C-BE32-E72D297353CC}">
              <c16:uniqueId val="{00000000-C1EE-4166-AA58-69CA7B9FA0E0}"/>
            </c:ext>
          </c:extLst>
        </c:ser>
        <c:dLbls>
          <c:showLegendKey val="0"/>
          <c:showVal val="0"/>
          <c:showCatName val="0"/>
          <c:showSerName val="0"/>
          <c:showPercent val="0"/>
          <c:showBubbleSize val="0"/>
        </c:dLbls>
        <c:gapWidth val="25"/>
        <c:axId val="41773696"/>
        <c:axId val="41787776"/>
      </c:barChart>
      <c:catAx>
        <c:axId val="4177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1787776"/>
        <c:crosses val="autoZero"/>
        <c:auto val="1"/>
        <c:lblAlgn val="ctr"/>
        <c:lblOffset val="100"/>
        <c:noMultiLvlLbl val="0"/>
      </c:catAx>
      <c:valAx>
        <c:axId val="417877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1773696"/>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r>
              <a:rPr lang="en-US" sz="2800" b="1" dirty="0"/>
              <a:t>Percent Who Know 10 of 10</a:t>
            </a:r>
            <a:r>
              <a:rPr lang="en-US" sz="2800" b="1" baseline="0" dirty="0"/>
              <a:t> Colors, Age 4</a:t>
            </a:r>
            <a:endParaRPr lang="en-US" sz="2800" b="1" dirty="0"/>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None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Total</c:v>
                </c:pt>
                <c:pt idx="1">
                  <c:v>  </c:v>
                </c:pt>
                <c:pt idx="2">
                  <c:v>White</c:v>
                </c:pt>
                <c:pt idx="3">
                  <c:v>Black</c:v>
                </c:pt>
                <c:pt idx="4">
                  <c:v>Hispanic</c:v>
                </c:pt>
                <c:pt idx="5">
                  <c:v>Asian/PI</c:v>
                </c:pt>
                <c:pt idx="6">
                  <c:v>Native</c:v>
                </c:pt>
                <c:pt idx="8">
                  <c:v>Boys</c:v>
                </c:pt>
                <c:pt idx="9">
                  <c:v>Girls</c:v>
                </c:pt>
                <c:pt idx="11">
                  <c:v>Low SES</c:v>
                </c:pt>
                <c:pt idx="12">
                  <c:v>Mid SES</c:v>
                </c:pt>
                <c:pt idx="13">
                  <c:v>High SES</c:v>
                </c:pt>
              </c:strCache>
            </c:strRef>
          </c:cat>
          <c:val>
            <c:numRef>
              <c:f>Sheet1!$B$2:$O$2</c:f>
              <c:numCache>
                <c:formatCode>General</c:formatCode>
                <c:ptCount val="14"/>
                <c:pt idx="0">
                  <c:v>49</c:v>
                </c:pt>
                <c:pt idx="2">
                  <c:v>71</c:v>
                </c:pt>
                <c:pt idx="3">
                  <c:v>55.3</c:v>
                </c:pt>
                <c:pt idx="4">
                  <c:v>50.2</c:v>
                </c:pt>
                <c:pt idx="5">
                  <c:v>70.7</c:v>
                </c:pt>
                <c:pt idx="6">
                  <c:v>44.1</c:v>
                </c:pt>
                <c:pt idx="8">
                  <c:v>41.8</c:v>
                </c:pt>
                <c:pt idx="9">
                  <c:v>56.1</c:v>
                </c:pt>
                <c:pt idx="11">
                  <c:v>16.2</c:v>
                </c:pt>
                <c:pt idx="12">
                  <c:v>50.9</c:v>
                </c:pt>
                <c:pt idx="13">
                  <c:v>67.8</c:v>
                </c:pt>
              </c:numCache>
            </c:numRef>
          </c:val>
          <c:extLst>
            <c:ext xmlns:c16="http://schemas.microsoft.com/office/drawing/2014/chart" uri="{C3380CC4-5D6E-409C-BE32-E72D297353CC}">
              <c16:uniqueId val="{00000000-C1EE-4166-AA58-69CA7B9FA0E0}"/>
            </c:ext>
          </c:extLst>
        </c:ser>
        <c:dLbls>
          <c:showLegendKey val="0"/>
          <c:showVal val="0"/>
          <c:showCatName val="0"/>
          <c:showSerName val="0"/>
          <c:showPercent val="0"/>
          <c:showBubbleSize val="0"/>
        </c:dLbls>
        <c:gapWidth val="25"/>
        <c:axId val="41659008"/>
        <c:axId val="41677184"/>
      </c:barChart>
      <c:catAx>
        <c:axId val="4165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1677184"/>
        <c:crosses val="autoZero"/>
        <c:auto val="1"/>
        <c:lblAlgn val="ctr"/>
        <c:lblOffset val="100"/>
        <c:noMultiLvlLbl val="0"/>
      </c:catAx>
      <c:valAx>
        <c:axId val="416771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1659008"/>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r>
              <a:rPr lang="en-US" sz="2800" b="1" dirty="0"/>
              <a:t>% in “Low Quality” Non-Parental</a:t>
            </a:r>
            <a:r>
              <a:rPr lang="en-US" sz="2800" b="1" baseline="0" dirty="0"/>
              <a:t> </a:t>
            </a:r>
            <a:r>
              <a:rPr lang="en-US" sz="2800" b="1" dirty="0"/>
              <a:t>Childcare Settings, Age 4</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Home-based care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Total</c:v>
                </c:pt>
                <c:pt idx="1">
                  <c:v>  </c:v>
                </c:pt>
                <c:pt idx="2">
                  <c:v>White</c:v>
                </c:pt>
                <c:pt idx="3">
                  <c:v>Black</c:v>
                </c:pt>
                <c:pt idx="4">
                  <c:v>Hispanic</c:v>
                </c:pt>
                <c:pt idx="6">
                  <c:v>Boys</c:v>
                </c:pt>
                <c:pt idx="7">
                  <c:v>Girls</c:v>
                </c:pt>
                <c:pt idx="9">
                  <c:v>Parents: HS</c:v>
                </c:pt>
                <c:pt idx="10">
                  <c:v>Parents: BA</c:v>
                </c:pt>
              </c:strCache>
            </c:strRef>
          </c:cat>
          <c:val>
            <c:numRef>
              <c:f>Sheet1!$B$2:$L$2</c:f>
              <c:numCache>
                <c:formatCode>General</c:formatCode>
                <c:ptCount val="11"/>
                <c:pt idx="0">
                  <c:v>43</c:v>
                </c:pt>
                <c:pt idx="2">
                  <c:v>30</c:v>
                </c:pt>
                <c:pt idx="3">
                  <c:v>53</c:v>
                </c:pt>
                <c:pt idx="4">
                  <c:v>63</c:v>
                </c:pt>
                <c:pt idx="6">
                  <c:v>46</c:v>
                </c:pt>
                <c:pt idx="7">
                  <c:v>39</c:v>
                </c:pt>
                <c:pt idx="9">
                  <c:v>62</c:v>
                </c:pt>
                <c:pt idx="10">
                  <c:v>30</c:v>
                </c:pt>
              </c:numCache>
            </c:numRef>
          </c:val>
          <c:extLst>
            <c:ext xmlns:c16="http://schemas.microsoft.com/office/drawing/2014/chart" uri="{C3380CC4-5D6E-409C-BE32-E72D297353CC}">
              <c16:uniqueId val="{00000000-C1EE-4166-AA58-69CA7B9FA0E0}"/>
            </c:ext>
          </c:extLst>
        </c:ser>
        <c:ser>
          <c:idx val="1"/>
          <c:order val="1"/>
          <c:tx>
            <c:strRef>
              <c:f>Sheet1!$A$3</c:f>
              <c:strCache>
                <c:ptCount val="1"/>
                <c:pt idx="0">
                  <c:v>Center-based care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Total</c:v>
                </c:pt>
                <c:pt idx="1">
                  <c:v>  </c:v>
                </c:pt>
                <c:pt idx="2">
                  <c:v>White</c:v>
                </c:pt>
                <c:pt idx="3">
                  <c:v>Black</c:v>
                </c:pt>
                <c:pt idx="4">
                  <c:v>Hispanic</c:v>
                </c:pt>
                <c:pt idx="6">
                  <c:v>Boys</c:v>
                </c:pt>
                <c:pt idx="7">
                  <c:v>Girls</c:v>
                </c:pt>
                <c:pt idx="9">
                  <c:v>Parents: HS</c:v>
                </c:pt>
                <c:pt idx="10">
                  <c:v>Parents: BA</c:v>
                </c:pt>
              </c:strCache>
            </c:strRef>
          </c:cat>
          <c:val>
            <c:numRef>
              <c:f>Sheet1!$B$3:$L$3</c:f>
              <c:numCache>
                <c:formatCode>General</c:formatCode>
                <c:ptCount val="11"/>
                <c:pt idx="0">
                  <c:v>10</c:v>
                </c:pt>
                <c:pt idx="2">
                  <c:v>9</c:v>
                </c:pt>
                <c:pt idx="3">
                  <c:v>15</c:v>
                </c:pt>
                <c:pt idx="4">
                  <c:v>7</c:v>
                </c:pt>
                <c:pt idx="6">
                  <c:v>6</c:v>
                </c:pt>
                <c:pt idx="7">
                  <c:v>16</c:v>
                </c:pt>
                <c:pt idx="9">
                  <c:v>6</c:v>
                </c:pt>
                <c:pt idx="10">
                  <c:v>7</c:v>
                </c:pt>
              </c:numCache>
            </c:numRef>
          </c:val>
          <c:extLst>
            <c:ext xmlns:c16="http://schemas.microsoft.com/office/drawing/2014/chart" uri="{C3380CC4-5D6E-409C-BE32-E72D297353CC}">
              <c16:uniqueId val="{00000000-9E1E-4704-8AEB-DBCE7617F0FA}"/>
            </c:ext>
          </c:extLst>
        </c:ser>
        <c:dLbls>
          <c:showLegendKey val="0"/>
          <c:showVal val="0"/>
          <c:showCatName val="0"/>
          <c:showSerName val="0"/>
          <c:showPercent val="0"/>
          <c:showBubbleSize val="0"/>
        </c:dLbls>
        <c:gapWidth val="25"/>
        <c:axId val="40229888"/>
        <c:axId val="41685760"/>
      </c:barChart>
      <c:catAx>
        <c:axId val="4022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1685760"/>
        <c:crosses val="autoZero"/>
        <c:auto val="1"/>
        <c:lblAlgn val="ctr"/>
        <c:lblOffset val="100"/>
        <c:noMultiLvlLbl val="0"/>
      </c:catAx>
      <c:valAx>
        <c:axId val="416857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0229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81B38-9660-4560-AADC-B3633266F89D}" type="datetimeFigureOut">
              <a:rPr lang="en-US" smtClean="0"/>
              <a:t>11/14/2018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8450F6-7C16-489A-B88C-986A0C373685}" type="slidenum">
              <a:rPr lang="en-US" smtClean="0"/>
              <a:t>‹#›</a:t>
            </a:fld>
            <a:endParaRPr lang="en-US"/>
          </a:p>
        </p:txBody>
      </p:sp>
    </p:spTree>
    <p:extLst>
      <p:ext uri="{BB962C8B-B14F-4D97-AF65-F5344CB8AC3E}">
        <p14:creationId xmlns:p14="http://schemas.microsoft.com/office/powerpoint/2010/main" val="291745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Obvious critique: Slavery, segregation, etc. But let's just say that's a historical legacy that's been overcome?</a:t>
            </a:r>
          </a:p>
          <a:p>
            <a:r>
              <a:rPr lang="en-US" sz="1200" kern="1200" dirty="0">
                <a:solidFill>
                  <a:schemeClr val="tx1"/>
                </a:solidFill>
                <a:effectLst/>
                <a:latin typeface="+mn-lt"/>
                <a:ea typeface="+mn-ea"/>
                <a:cs typeface="+mn-cs"/>
              </a:rPr>
              <a:t>- If we assume there is equal opportunity, then it logically follows that poor people (1) don't want to do better or (2) just aren't able to do better.  See all racist, sexist, or classist stereotypes.</a:t>
            </a:r>
          </a:p>
          <a:p>
            <a:endParaRPr lang="en-US" dirty="0"/>
          </a:p>
        </p:txBody>
      </p:sp>
      <p:sp>
        <p:nvSpPr>
          <p:cNvPr id="4" name="Slide Number Placeholder 3"/>
          <p:cNvSpPr>
            <a:spLocks noGrp="1"/>
          </p:cNvSpPr>
          <p:nvPr>
            <p:ph type="sldNum" sz="quarter" idx="5"/>
          </p:nvPr>
        </p:nvSpPr>
        <p:spPr/>
        <p:txBody>
          <a:bodyPr/>
          <a:lstStyle/>
          <a:p>
            <a:fld id="{A98450F6-7C16-489A-B88C-986A0C373685}" type="slidenum">
              <a:rPr lang="en-US" smtClean="0"/>
              <a:t>24</a:t>
            </a:fld>
            <a:endParaRPr lang="en-US"/>
          </a:p>
        </p:txBody>
      </p:sp>
    </p:spTree>
    <p:extLst>
      <p:ext uri="{BB962C8B-B14F-4D97-AF65-F5344CB8AC3E}">
        <p14:creationId xmlns:p14="http://schemas.microsoft.com/office/powerpoint/2010/main" val="148644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489573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92769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382036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275983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65162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282042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124453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328848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211571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51549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31550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bg1"/>
                </a:solidFill>
              </a:defRPr>
            </a:lvl1pPr>
          </a:lstStyle>
          <a:p>
            <a:r>
              <a:rPr lang="en-US" dirty="0"/>
              <a:t>Sociology 3452 — Education &amp; Society</a:t>
            </a:r>
          </a:p>
        </p:txBody>
      </p:sp>
    </p:spTree>
    <p:extLst>
      <p:ext uri="{BB962C8B-B14F-4D97-AF65-F5344CB8AC3E}">
        <p14:creationId xmlns:p14="http://schemas.microsoft.com/office/powerpoint/2010/main" val="14937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b6Im4b3kdf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74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A69B01-3E00-4275-B6CF-92E46AF57354}"/>
              </a:ext>
            </a:extLst>
          </p:cNvPr>
          <p:cNvSpPr>
            <a:spLocks noGrp="1"/>
          </p:cNvSpPr>
          <p:nvPr>
            <p:ph idx="1"/>
          </p:nvPr>
        </p:nvSpPr>
        <p:spPr/>
        <p:txBody>
          <a:bodyPr/>
          <a:lstStyle/>
          <a:p>
            <a:r>
              <a:rPr lang="en-US" b="1" dirty="0"/>
              <a:t>Inequality of Outcomes</a:t>
            </a:r>
          </a:p>
          <a:p>
            <a:r>
              <a:rPr lang="en-US" dirty="0"/>
              <a:t>vs.</a:t>
            </a:r>
          </a:p>
          <a:p>
            <a:r>
              <a:rPr lang="en-US" b="1" dirty="0"/>
              <a:t>Inequality of Opportunities</a:t>
            </a:r>
          </a:p>
        </p:txBody>
      </p:sp>
    </p:spTree>
    <p:extLst>
      <p:ext uri="{BB962C8B-B14F-4D97-AF65-F5344CB8AC3E}">
        <p14:creationId xmlns:p14="http://schemas.microsoft.com/office/powerpoint/2010/main" val="3336284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FB1C0-8256-4552-BA24-4ED39CA76B0B}"/>
              </a:ext>
            </a:extLst>
          </p:cNvPr>
          <p:cNvSpPr>
            <a:spLocks noGrp="1"/>
          </p:cNvSpPr>
          <p:nvPr>
            <p:ph idx="1"/>
          </p:nvPr>
        </p:nvSpPr>
        <p:spPr/>
        <p:txBody>
          <a:bodyPr/>
          <a:lstStyle/>
          <a:p>
            <a:r>
              <a:rPr lang="en-US" b="1" dirty="0"/>
              <a:t>The American Dream</a:t>
            </a:r>
          </a:p>
          <a:p>
            <a:endParaRPr lang="en-US" dirty="0"/>
          </a:p>
          <a:p>
            <a:endParaRPr lang="en-US" dirty="0"/>
          </a:p>
        </p:txBody>
      </p:sp>
      <p:pic>
        <p:nvPicPr>
          <p:cNvPr id="4" name="Picture 3">
            <a:extLst>
              <a:ext uri="{FF2B5EF4-FFF2-40B4-BE49-F238E27FC236}">
                <a16:creationId xmlns:a16="http://schemas.microsoft.com/office/drawing/2014/main" id="{C8C22DF7-BA58-44DC-8498-4A72450F217F}"/>
              </a:ext>
            </a:extLst>
          </p:cNvPr>
          <p:cNvPicPr>
            <a:picLocks noChangeAspect="1"/>
          </p:cNvPicPr>
          <p:nvPr/>
        </p:nvPicPr>
        <p:blipFill>
          <a:blip r:embed="rId2"/>
          <a:stretch>
            <a:fillRect/>
          </a:stretch>
        </p:blipFill>
        <p:spPr>
          <a:xfrm>
            <a:off x="533400" y="2209800"/>
            <a:ext cx="7620000" cy="4484077"/>
          </a:xfrm>
          <a:prstGeom prst="rect">
            <a:avLst/>
          </a:prstGeom>
        </p:spPr>
      </p:pic>
    </p:spTree>
    <p:extLst>
      <p:ext uri="{BB962C8B-B14F-4D97-AF65-F5344CB8AC3E}">
        <p14:creationId xmlns:p14="http://schemas.microsoft.com/office/powerpoint/2010/main" val="139878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0E3DC3-8543-484C-862D-F83D7CD77D80}"/>
              </a:ext>
            </a:extLst>
          </p:cNvPr>
          <p:cNvSpPr>
            <a:spLocks noGrp="1"/>
          </p:cNvSpPr>
          <p:nvPr>
            <p:ph idx="1"/>
          </p:nvPr>
        </p:nvSpPr>
        <p:spPr/>
        <p:txBody>
          <a:bodyPr/>
          <a:lstStyle/>
          <a:p>
            <a:r>
              <a:rPr lang="en-US" b="1" dirty="0"/>
              <a:t>The American Dream?</a:t>
            </a:r>
          </a:p>
        </p:txBody>
      </p:sp>
    </p:spTree>
    <p:extLst>
      <p:ext uri="{BB962C8B-B14F-4D97-AF65-F5344CB8AC3E}">
        <p14:creationId xmlns:p14="http://schemas.microsoft.com/office/powerpoint/2010/main" val="732209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902836-B6DE-4A2C-9562-4FADC699CFAC}"/>
              </a:ext>
            </a:extLst>
          </p:cNvPr>
          <p:cNvSpPr>
            <a:spLocks noGrp="1"/>
          </p:cNvSpPr>
          <p:nvPr>
            <p:ph idx="1"/>
          </p:nvPr>
        </p:nvSpPr>
        <p:spPr/>
        <p:txBody>
          <a:bodyPr/>
          <a:lstStyle/>
          <a:p>
            <a:r>
              <a:rPr lang="en-US" b="1" dirty="0"/>
              <a:t>Social and Economic Mobility</a:t>
            </a:r>
          </a:p>
        </p:txBody>
      </p:sp>
    </p:spTree>
    <p:extLst>
      <p:ext uri="{BB962C8B-B14F-4D97-AF65-F5344CB8AC3E}">
        <p14:creationId xmlns:p14="http://schemas.microsoft.com/office/powerpoint/2010/main" val="313564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D36A9513-23DA-4E7D-BE80-1D6BD268D009}"/>
              </a:ext>
            </a:extLst>
          </p:cNvPr>
          <p:cNvGraphicFramePr/>
          <p:nvPr>
            <p:extLst/>
          </p:nvPr>
        </p:nvGraphicFramePr>
        <p:xfrm>
          <a:off x="381000" y="1143000"/>
          <a:ext cx="8382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09BE0BD-1DD8-4E5E-9BAE-05E9FB4D0B2B}"/>
              </a:ext>
            </a:extLst>
          </p:cNvPr>
          <p:cNvSpPr txBox="1"/>
          <p:nvPr/>
        </p:nvSpPr>
        <p:spPr>
          <a:xfrm>
            <a:off x="400396" y="5486400"/>
            <a:ext cx="1160831" cy="430887"/>
          </a:xfrm>
          <a:prstGeom prst="rect">
            <a:avLst/>
          </a:prstGeom>
          <a:noFill/>
        </p:spPr>
        <p:txBody>
          <a:bodyPr wrap="none" rtlCol="0">
            <a:spAutoFit/>
          </a:bodyPr>
          <a:lstStyle/>
          <a:p>
            <a:r>
              <a:rPr lang="en-US" sz="2200" b="1" dirty="0">
                <a:solidFill>
                  <a:schemeClr val="bg1"/>
                </a:solidFill>
              </a:rPr>
              <a:t>Parent =</a:t>
            </a:r>
          </a:p>
        </p:txBody>
      </p:sp>
      <p:sp>
        <p:nvSpPr>
          <p:cNvPr id="11" name="TextBox 10">
            <a:extLst>
              <a:ext uri="{FF2B5EF4-FFF2-40B4-BE49-F238E27FC236}">
                <a16:creationId xmlns:a16="http://schemas.microsoft.com/office/drawing/2014/main" id="{97C5E119-BB57-4DE4-8703-746E80C24094}"/>
              </a:ext>
            </a:extLst>
          </p:cNvPr>
          <p:cNvSpPr txBox="1"/>
          <p:nvPr/>
        </p:nvSpPr>
        <p:spPr>
          <a:xfrm>
            <a:off x="1895900" y="1295400"/>
            <a:ext cx="653192" cy="430887"/>
          </a:xfrm>
          <a:prstGeom prst="rect">
            <a:avLst/>
          </a:prstGeom>
          <a:noFill/>
        </p:spPr>
        <p:txBody>
          <a:bodyPr wrap="none" rtlCol="0">
            <a:spAutoFit/>
          </a:bodyPr>
          <a:lstStyle/>
          <a:p>
            <a:r>
              <a:rPr lang="en-US" sz="2200" b="1" dirty="0"/>
              <a:t>BA+</a:t>
            </a:r>
          </a:p>
        </p:txBody>
      </p:sp>
      <p:sp>
        <p:nvSpPr>
          <p:cNvPr id="12" name="TextBox 11">
            <a:extLst>
              <a:ext uri="{FF2B5EF4-FFF2-40B4-BE49-F238E27FC236}">
                <a16:creationId xmlns:a16="http://schemas.microsoft.com/office/drawing/2014/main" id="{40B2E4C3-C28F-4758-A486-1FB6D6B10F9F}"/>
              </a:ext>
            </a:extLst>
          </p:cNvPr>
          <p:cNvSpPr txBox="1"/>
          <p:nvPr/>
        </p:nvSpPr>
        <p:spPr>
          <a:xfrm>
            <a:off x="1702867" y="1871246"/>
            <a:ext cx="1039259" cy="769441"/>
          </a:xfrm>
          <a:prstGeom prst="rect">
            <a:avLst/>
          </a:prstGeom>
          <a:noFill/>
        </p:spPr>
        <p:txBody>
          <a:bodyPr wrap="none" rtlCol="0">
            <a:spAutoFit/>
          </a:bodyPr>
          <a:lstStyle/>
          <a:p>
            <a:pPr algn="ctr"/>
            <a:r>
              <a:rPr lang="en-US" sz="2200" b="1" dirty="0">
                <a:solidFill>
                  <a:schemeClr val="bg1"/>
                </a:solidFill>
              </a:rPr>
              <a:t>Some </a:t>
            </a:r>
          </a:p>
          <a:p>
            <a:pPr algn="ctr"/>
            <a:r>
              <a:rPr lang="en-US" sz="2200" b="1" dirty="0">
                <a:solidFill>
                  <a:schemeClr val="bg1"/>
                </a:solidFill>
              </a:rPr>
              <a:t>College</a:t>
            </a:r>
          </a:p>
        </p:txBody>
      </p:sp>
      <p:sp>
        <p:nvSpPr>
          <p:cNvPr id="13" name="TextBox 12">
            <a:extLst>
              <a:ext uri="{FF2B5EF4-FFF2-40B4-BE49-F238E27FC236}">
                <a16:creationId xmlns:a16="http://schemas.microsoft.com/office/drawing/2014/main" id="{CF70823A-5A84-415C-A492-122BB9FFE161}"/>
              </a:ext>
            </a:extLst>
          </p:cNvPr>
          <p:cNvSpPr txBox="1"/>
          <p:nvPr/>
        </p:nvSpPr>
        <p:spPr>
          <a:xfrm>
            <a:off x="1974672" y="3429000"/>
            <a:ext cx="495649" cy="430887"/>
          </a:xfrm>
          <a:prstGeom prst="rect">
            <a:avLst/>
          </a:prstGeom>
          <a:noFill/>
        </p:spPr>
        <p:txBody>
          <a:bodyPr wrap="none" rtlCol="0">
            <a:spAutoFit/>
          </a:bodyPr>
          <a:lstStyle/>
          <a:p>
            <a:r>
              <a:rPr lang="en-US" sz="2200" b="1" dirty="0">
                <a:solidFill>
                  <a:schemeClr val="bg1"/>
                </a:solidFill>
              </a:rPr>
              <a:t>HS</a:t>
            </a:r>
          </a:p>
        </p:txBody>
      </p:sp>
      <p:sp>
        <p:nvSpPr>
          <p:cNvPr id="14" name="TextBox 13">
            <a:extLst>
              <a:ext uri="{FF2B5EF4-FFF2-40B4-BE49-F238E27FC236}">
                <a16:creationId xmlns:a16="http://schemas.microsoft.com/office/drawing/2014/main" id="{AD2DA004-A532-4ACD-9676-7216BDD9AC55}"/>
              </a:ext>
            </a:extLst>
          </p:cNvPr>
          <p:cNvSpPr txBox="1"/>
          <p:nvPr/>
        </p:nvSpPr>
        <p:spPr>
          <a:xfrm>
            <a:off x="1828799" y="4648200"/>
            <a:ext cx="787395" cy="430887"/>
          </a:xfrm>
          <a:prstGeom prst="rect">
            <a:avLst/>
          </a:prstGeom>
          <a:noFill/>
        </p:spPr>
        <p:txBody>
          <a:bodyPr wrap="none" rtlCol="0">
            <a:spAutoFit/>
          </a:bodyPr>
          <a:lstStyle/>
          <a:p>
            <a:r>
              <a:rPr lang="en-US" sz="2200" b="1" dirty="0"/>
              <a:t>&lt;H.S.</a:t>
            </a:r>
          </a:p>
        </p:txBody>
      </p:sp>
      <p:sp>
        <p:nvSpPr>
          <p:cNvPr id="15" name="TextBox 14">
            <a:extLst>
              <a:ext uri="{FF2B5EF4-FFF2-40B4-BE49-F238E27FC236}">
                <a16:creationId xmlns:a16="http://schemas.microsoft.com/office/drawing/2014/main" id="{77471B57-2C58-41BA-B8CD-DFB65BF88990}"/>
              </a:ext>
            </a:extLst>
          </p:cNvPr>
          <p:cNvSpPr txBox="1"/>
          <p:nvPr/>
        </p:nvSpPr>
        <p:spPr>
          <a:xfrm>
            <a:off x="2004214" y="457200"/>
            <a:ext cx="5135573" cy="461665"/>
          </a:xfrm>
          <a:prstGeom prst="rect">
            <a:avLst/>
          </a:prstGeom>
          <a:noFill/>
        </p:spPr>
        <p:txBody>
          <a:bodyPr wrap="none" rtlCol="0">
            <a:spAutoFit/>
          </a:bodyPr>
          <a:lstStyle/>
          <a:p>
            <a:r>
              <a:rPr lang="en-US" sz="2400" b="1" dirty="0">
                <a:solidFill>
                  <a:schemeClr val="bg1"/>
                </a:solidFill>
              </a:rPr>
              <a:t>Intergenerational EDUCATION Mobility</a:t>
            </a:r>
          </a:p>
        </p:txBody>
      </p:sp>
      <p:sp>
        <p:nvSpPr>
          <p:cNvPr id="16" name="TextBox 15">
            <a:extLst>
              <a:ext uri="{FF2B5EF4-FFF2-40B4-BE49-F238E27FC236}">
                <a16:creationId xmlns:a16="http://schemas.microsoft.com/office/drawing/2014/main" id="{C73A0CFD-7933-4250-9B0B-6A234AE99ABC}"/>
              </a:ext>
            </a:extLst>
          </p:cNvPr>
          <p:cNvSpPr txBox="1"/>
          <p:nvPr/>
        </p:nvSpPr>
        <p:spPr>
          <a:xfrm>
            <a:off x="423019" y="6210181"/>
            <a:ext cx="8095999" cy="461665"/>
          </a:xfrm>
          <a:prstGeom prst="rect">
            <a:avLst/>
          </a:prstGeom>
          <a:noFill/>
        </p:spPr>
        <p:txBody>
          <a:bodyPr wrap="none" rtlCol="0">
            <a:spAutoFit/>
          </a:bodyPr>
          <a:lstStyle/>
          <a:p>
            <a:r>
              <a:rPr lang="en-US" sz="1200" dirty="0">
                <a:solidFill>
                  <a:schemeClr val="bg1"/>
                </a:solidFill>
              </a:rPr>
              <a:t>Source: U.S. General Social Survey, adapted from </a:t>
            </a:r>
            <a:r>
              <a:rPr lang="en-US" sz="1200" dirty="0" err="1">
                <a:solidFill>
                  <a:schemeClr val="bg1"/>
                </a:solidFill>
              </a:rPr>
              <a:t>Hout</a:t>
            </a:r>
            <a:r>
              <a:rPr lang="en-US" sz="1200" dirty="0">
                <a:solidFill>
                  <a:schemeClr val="bg1"/>
                </a:solidFill>
              </a:rPr>
              <a:t> and Janus 2008. Figure shows education of highest educated parent and</a:t>
            </a:r>
          </a:p>
          <a:p>
            <a:r>
              <a:rPr lang="en-US" sz="1200" dirty="0">
                <a:solidFill>
                  <a:schemeClr val="bg1"/>
                </a:solidFill>
              </a:rPr>
              <a:t>Of children age 25-64 born n the 1990s and interviewed by 2006.</a:t>
            </a:r>
          </a:p>
        </p:txBody>
      </p:sp>
    </p:spTree>
    <p:extLst>
      <p:ext uri="{BB962C8B-B14F-4D97-AF65-F5344CB8AC3E}">
        <p14:creationId xmlns:p14="http://schemas.microsoft.com/office/powerpoint/2010/main" val="837122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D36A9513-23DA-4E7D-BE80-1D6BD268D009}"/>
              </a:ext>
            </a:extLst>
          </p:cNvPr>
          <p:cNvGraphicFramePr/>
          <p:nvPr>
            <p:extLst/>
          </p:nvPr>
        </p:nvGraphicFramePr>
        <p:xfrm>
          <a:off x="381000" y="1143000"/>
          <a:ext cx="8382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09BE0BD-1DD8-4E5E-9BAE-05E9FB4D0B2B}"/>
              </a:ext>
            </a:extLst>
          </p:cNvPr>
          <p:cNvSpPr txBox="1"/>
          <p:nvPr/>
        </p:nvSpPr>
        <p:spPr>
          <a:xfrm>
            <a:off x="400396" y="5284113"/>
            <a:ext cx="1160831" cy="430887"/>
          </a:xfrm>
          <a:prstGeom prst="rect">
            <a:avLst/>
          </a:prstGeom>
          <a:noFill/>
        </p:spPr>
        <p:txBody>
          <a:bodyPr wrap="none" rtlCol="0">
            <a:spAutoFit/>
          </a:bodyPr>
          <a:lstStyle/>
          <a:p>
            <a:r>
              <a:rPr lang="en-US" sz="2200" b="1" dirty="0">
                <a:solidFill>
                  <a:schemeClr val="bg1"/>
                </a:solidFill>
              </a:rPr>
              <a:t>Parent =</a:t>
            </a:r>
          </a:p>
        </p:txBody>
      </p:sp>
      <p:sp>
        <p:nvSpPr>
          <p:cNvPr id="14" name="TextBox 13">
            <a:extLst>
              <a:ext uri="{FF2B5EF4-FFF2-40B4-BE49-F238E27FC236}">
                <a16:creationId xmlns:a16="http://schemas.microsoft.com/office/drawing/2014/main" id="{AD2DA004-A532-4ACD-9676-7216BDD9AC55}"/>
              </a:ext>
            </a:extLst>
          </p:cNvPr>
          <p:cNvSpPr txBox="1"/>
          <p:nvPr/>
        </p:nvSpPr>
        <p:spPr>
          <a:xfrm rot="16200000">
            <a:off x="1127532" y="3596869"/>
            <a:ext cx="1528624" cy="430887"/>
          </a:xfrm>
          <a:prstGeom prst="rect">
            <a:avLst/>
          </a:prstGeom>
          <a:noFill/>
        </p:spPr>
        <p:txBody>
          <a:bodyPr wrap="none" rtlCol="0">
            <a:spAutoFit/>
          </a:bodyPr>
          <a:lstStyle/>
          <a:p>
            <a:r>
              <a:rPr lang="en-US" sz="2200" b="1" dirty="0"/>
              <a:t>Upper Prof.</a:t>
            </a:r>
          </a:p>
        </p:txBody>
      </p:sp>
      <p:sp>
        <p:nvSpPr>
          <p:cNvPr id="15" name="TextBox 14">
            <a:extLst>
              <a:ext uri="{FF2B5EF4-FFF2-40B4-BE49-F238E27FC236}">
                <a16:creationId xmlns:a16="http://schemas.microsoft.com/office/drawing/2014/main" id="{77471B57-2C58-41BA-B8CD-DFB65BF88990}"/>
              </a:ext>
            </a:extLst>
          </p:cNvPr>
          <p:cNvSpPr txBox="1"/>
          <p:nvPr/>
        </p:nvSpPr>
        <p:spPr>
          <a:xfrm>
            <a:off x="2004214" y="457200"/>
            <a:ext cx="5576335" cy="461665"/>
          </a:xfrm>
          <a:prstGeom prst="rect">
            <a:avLst/>
          </a:prstGeom>
          <a:noFill/>
        </p:spPr>
        <p:txBody>
          <a:bodyPr wrap="none" rtlCol="0">
            <a:spAutoFit/>
          </a:bodyPr>
          <a:lstStyle/>
          <a:p>
            <a:pPr algn="ctr"/>
            <a:r>
              <a:rPr lang="en-US" sz="2400" b="1" dirty="0">
                <a:solidFill>
                  <a:schemeClr val="bg1"/>
                </a:solidFill>
              </a:rPr>
              <a:t>Intergenerational OCCUPATIONAL Mobility</a:t>
            </a:r>
          </a:p>
        </p:txBody>
      </p:sp>
      <p:sp>
        <p:nvSpPr>
          <p:cNvPr id="16" name="TextBox 15">
            <a:extLst>
              <a:ext uri="{FF2B5EF4-FFF2-40B4-BE49-F238E27FC236}">
                <a16:creationId xmlns:a16="http://schemas.microsoft.com/office/drawing/2014/main" id="{C73A0CFD-7933-4250-9B0B-6A234AE99ABC}"/>
              </a:ext>
            </a:extLst>
          </p:cNvPr>
          <p:cNvSpPr txBox="1"/>
          <p:nvPr/>
        </p:nvSpPr>
        <p:spPr>
          <a:xfrm>
            <a:off x="423019" y="6210181"/>
            <a:ext cx="8257902" cy="461665"/>
          </a:xfrm>
          <a:prstGeom prst="rect">
            <a:avLst/>
          </a:prstGeom>
          <a:noFill/>
        </p:spPr>
        <p:txBody>
          <a:bodyPr wrap="none" rtlCol="0">
            <a:spAutoFit/>
          </a:bodyPr>
          <a:lstStyle/>
          <a:p>
            <a:r>
              <a:rPr lang="en-US" sz="1200" dirty="0">
                <a:solidFill>
                  <a:schemeClr val="bg1"/>
                </a:solidFill>
              </a:rPr>
              <a:t>Source: U.S. General Social Survey, adapted from </a:t>
            </a:r>
            <a:r>
              <a:rPr lang="en-US" sz="1200" dirty="0" err="1">
                <a:solidFill>
                  <a:schemeClr val="bg1"/>
                </a:solidFill>
              </a:rPr>
              <a:t>Beller</a:t>
            </a:r>
            <a:r>
              <a:rPr lang="en-US" sz="1200" dirty="0">
                <a:solidFill>
                  <a:schemeClr val="bg1"/>
                </a:solidFill>
              </a:rPr>
              <a:t> and </a:t>
            </a:r>
            <a:r>
              <a:rPr lang="en-US" sz="1200" dirty="0" err="1">
                <a:solidFill>
                  <a:schemeClr val="bg1"/>
                </a:solidFill>
              </a:rPr>
              <a:t>Hout</a:t>
            </a:r>
            <a:r>
              <a:rPr lang="en-US" sz="1200" dirty="0">
                <a:solidFill>
                  <a:schemeClr val="bg1"/>
                </a:solidFill>
              </a:rPr>
              <a:t> 2006. Figure shows occupations of fathers and sons interviewed</a:t>
            </a:r>
          </a:p>
          <a:p>
            <a:r>
              <a:rPr lang="en-US" sz="1200" dirty="0">
                <a:solidFill>
                  <a:schemeClr val="bg1"/>
                </a:solidFill>
              </a:rPr>
              <a:t>Between 1988 and 2004.</a:t>
            </a:r>
          </a:p>
        </p:txBody>
      </p:sp>
      <p:sp>
        <p:nvSpPr>
          <p:cNvPr id="17" name="TextBox 16">
            <a:extLst>
              <a:ext uri="{FF2B5EF4-FFF2-40B4-BE49-F238E27FC236}">
                <a16:creationId xmlns:a16="http://schemas.microsoft.com/office/drawing/2014/main" id="{A738726B-6434-41EA-8F01-AF73DA65FF15}"/>
              </a:ext>
            </a:extLst>
          </p:cNvPr>
          <p:cNvSpPr txBox="1"/>
          <p:nvPr/>
        </p:nvSpPr>
        <p:spPr>
          <a:xfrm rot="16200000">
            <a:off x="2657810" y="3141323"/>
            <a:ext cx="906467" cy="430887"/>
          </a:xfrm>
          <a:prstGeom prst="rect">
            <a:avLst/>
          </a:prstGeom>
          <a:noFill/>
        </p:spPr>
        <p:txBody>
          <a:bodyPr wrap="none" rtlCol="0">
            <a:spAutoFit/>
          </a:bodyPr>
          <a:lstStyle/>
          <a:p>
            <a:r>
              <a:rPr lang="en-US" sz="2200" b="1" dirty="0">
                <a:solidFill>
                  <a:schemeClr val="bg1"/>
                </a:solidFill>
              </a:rPr>
              <a:t>Lower</a:t>
            </a:r>
          </a:p>
        </p:txBody>
      </p:sp>
      <p:sp>
        <p:nvSpPr>
          <p:cNvPr id="18" name="TextBox 17">
            <a:extLst>
              <a:ext uri="{FF2B5EF4-FFF2-40B4-BE49-F238E27FC236}">
                <a16:creationId xmlns:a16="http://schemas.microsoft.com/office/drawing/2014/main" id="{CF9AE481-14A5-44BB-9DD4-BBFCAB9C0C1A}"/>
              </a:ext>
            </a:extLst>
          </p:cNvPr>
          <p:cNvSpPr txBox="1"/>
          <p:nvPr/>
        </p:nvSpPr>
        <p:spPr>
          <a:xfrm rot="16200000">
            <a:off x="4053428" y="2678485"/>
            <a:ext cx="606256" cy="430887"/>
          </a:xfrm>
          <a:prstGeom prst="rect">
            <a:avLst/>
          </a:prstGeom>
          <a:noFill/>
        </p:spPr>
        <p:txBody>
          <a:bodyPr wrap="none" rtlCol="0">
            <a:spAutoFit/>
          </a:bodyPr>
          <a:lstStyle/>
          <a:p>
            <a:r>
              <a:rPr lang="en-US" sz="2200" b="1" dirty="0">
                <a:solidFill>
                  <a:schemeClr val="bg1"/>
                </a:solidFill>
              </a:rPr>
              <a:t>S.E.</a:t>
            </a:r>
          </a:p>
        </p:txBody>
      </p:sp>
      <p:sp>
        <p:nvSpPr>
          <p:cNvPr id="19" name="TextBox 18">
            <a:extLst>
              <a:ext uri="{FF2B5EF4-FFF2-40B4-BE49-F238E27FC236}">
                <a16:creationId xmlns:a16="http://schemas.microsoft.com/office/drawing/2014/main" id="{9205842D-D175-49D2-A579-83A1FFB09F50}"/>
              </a:ext>
            </a:extLst>
          </p:cNvPr>
          <p:cNvSpPr txBox="1"/>
          <p:nvPr/>
        </p:nvSpPr>
        <p:spPr>
          <a:xfrm rot="16200000">
            <a:off x="4977132" y="2599991"/>
            <a:ext cx="1197251" cy="430887"/>
          </a:xfrm>
          <a:prstGeom prst="rect">
            <a:avLst/>
          </a:prstGeom>
          <a:noFill/>
        </p:spPr>
        <p:txBody>
          <a:bodyPr wrap="none" rtlCol="0">
            <a:spAutoFit/>
          </a:bodyPr>
          <a:lstStyle/>
          <a:p>
            <a:r>
              <a:rPr lang="en-US" sz="2200" b="1" dirty="0"/>
              <a:t>T/Skilled</a:t>
            </a:r>
          </a:p>
        </p:txBody>
      </p:sp>
      <p:sp>
        <p:nvSpPr>
          <p:cNvPr id="20" name="TextBox 19">
            <a:extLst>
              <a:ext uri="{FF2B5EF4-FFF2-40B4-BE49-F238E27FC236}">
                <a16:creationId xmlns:a16="http://schemas.microsoft.com/office/drawing/2014/main" id="{85C7F43D-9928-4343-9DAD-AFF71F06A10F}"/>
              </a:ext>
            </a:extLst>
          </p:cNvPr>
          <p:cNvSpPr txBox="1"/>
          <p:nvPr/>
        </p:nvSpPr>
        <p:spPr>
          <a:xfrm rot="16200000">
            <a:off x="6380398" y="2599990"/>
            <a:ext cx="776495" cy="430887"/>
          </a:xfrm>
          <a:prstGeom prst="rect">
            <a:avLst/>
          </a:prstGeom>
          <a:noFill/>
        </p:spPr>
        <p:txBody>
          <a:bodyPr wrap="none" rtlCol="0">
            <a:spAutoFit/>
          </a:bodyPr>
          <a:lstStyle/>
          <a:p>
            <a:r>
              <a:rPr lang="en-US" sz="2200" b="1" dirty="0"/>
              <a:t>Farm</a:t>
            </a:r>
          </a:p>
        </p:txBody>
      </p:sp>
      <p:sp>
        <p:nvSpPr>
          <p:cNvPr id="21" name="TextBox 20">
            <a:extLst>
              <a:ext uri="{FF2B5EF4-FFF2-40B4-BE49-F238E27FC236}">
                <a16:creationId xmlns:a16="http://schemas.microsoft.com/office/drawing/2014/main" id="{18ABB846-CAEA-486C-9073-A8677DC33A2B}"/>
              </a:ext>
            </a:extLst>
          </p:cNvPr>
          <p:cNvSpPr txBox="1"/>
          <p:nvPr/>
        </p:nvSpPr>
        <p:spPr>
          <a:xfrm rot="16200000">
            <a:off x="7373886" y="1751581"/>
            <a:ext cx="1266693" cy="430887"/>
          </a:xfrm>
          <a:prstGeom prst="rect">
            <a:avLst/>
          </a:prstGeom>
          <a:noFill/>
        </p:spPr>
        <p:txBody>
          <a:bodyPr wrap="none" rtlCol="0">
            <a:spAutoFit/>
          </a:bodyPr>
          <a:lstStyle/>
          <a:p>
            <a:r>
              <a:rPr lang="en-US" sz="2200" b="1" dirty="0"/>
              <a:t>Unskilled</a:t>
            </a:r>
          </a:p>
        </p:txBody>
      </p:sp>
    </p:spTree>
    <p:extLst>
      <p:ext uri="{BB962C8B-B14F-4D97-AF65-F5344CB8AC3E}">
        <p14:creationId xmlns:p14="http://schemas.microsoft.com/office/powerpoint/2010/main" val="873979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conomic mobility by country">
            <a:extLst>
              <a:ext uri="{FF2B5EF4-FFF2-40B4-BE49-F238E27FC236}">
                <a16:creationId xmlns:a16="http://schemas.microsoft.com/office/drawing/2014/main" id="{CADDD9EC-3A6F-4BC4-960D-1EB39B49B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7978987"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00D478-B16E-4067-8B01-F9DBB3127239}"/>
              </a:ext>
            </a:extLst>
          </p:cNvPr>
          <p:cNvSpPr txBox="1"/>
          <p:nvPr/>
        </p:nvSpPr>
        <p:spPr>
          <a:xfrm>
            <a:off x="2224947" y="457200"/>
            <a:ext cx="4694106" cy="461665"/>
          </a:xfrm>
          <a:prstGeom prst="rect">
            <a:avLst/>
          </a:prstGeom>
          <a:noFill/>
        </p:spPr>
        <p:txBody>
          <a:bodyPr wrap="none" rtlCol="0">
            <a:spAutoFit/>
          </a:bodyPr>
          <a:lstStyle/>
          <a:p>
            <a:r>
              <a:rPr lang="en-US" sz="2400" b="1" dirty="0">
                <a:solidFill>
                  <a:schemeClr val="bg1"/>
                </a:solidFill>
              </a:rPr>
              <a:t>Intergenerational INCOME Mobility</a:t>
            </a:r>
          </a:p>
        </p:txBody>
      </p:sp>
    </p:spTree>
    <p:extLst>
      <p:ext uri="{BB962C8B-B14F-4D97-AF65-F5344CB8AC3E}">
        <p14:creationId xmlns:p14="http://schemas.microsoft.com/office/powerpoint/2010/main" val="3485281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6B7D2-1646-427E-8746-924B80C050CB}"/>
              </a:ext>
            </a:extLst>
          </p:cNvPr>
          <p:cNvSpPr>
            <a:spLocks noGrp="1"/>
          </p:cNvSpPr>
          <p:nvPr>
            <p:ph idx="1"/>
          </p:nvPr>
        </p:nvSpPr>
        <p:spPr/>
        <p:txBody>
          <a:bodyPr/>
          <a:lstStyle/>
          <a:p>
            <a:r>
              <a:rPr lang="en-US" b="1" dirty="0"/>
              <a:t>Trends Over Time</a:t>
            </a:r>
          </a:p>
        </p:txBody>
      </p:sp>
    </p:spTree>
    <p:extLst>
      <p:ext uri="{BB962C8B-B14F-4D97-AF65-F5344CB8AC3E}">
        <p14:creationId xmlns:p14="http://schemas.microsoft.com/office/powerpoint/2010/main" val="159703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21C782-3178-46AE-AAAC-18D3F638D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066799"/>
            <a:ext cx="7588355" cy="5181601"/>
          </a:xfrm>
          <a:prstGeom prst="rect">
            <a:avLst/>
          </a:prstGeom>
        </p:spPr>
      </p:pic>
      <p:sp>
        <p:nvSpPr>
          <p:cNvPr id="11" name="Rectangle 10">
            <a:extLst>
              <a:ext uri="{FF2B5EF4-FFF2-40B4-BE49-F238E27FC236}">
                <a16:creationId xmlns:a16="http://schemas.microsoft.com/office/drawing/2014/main" id="{E0499650-61F6-4194-A6D9-D8A4FF66BBC2}"/>
              </a:ext>
            </a:extLst>
          </p:cNvPr>
          <p:cNvSpPr/>
          <p:nvPr/>
        </p:nvSpPr>
        <p:spPr>
          <a:xfrm>
            <a:off x="152400" y="6248400"/>
            <a:ext cx="8763000" cy="461665"/>
          </a:xfrm>
          <a:prstGeom prst="rect">
            <a:avLst/>
          </a:prstGeom>
        </p:spPr>
        <p:txBody>
          <a:bodyPr wrap="square">
            <a:spAutoFit/>
          </a:bodyPr>
          <a:lstStyle/>
          <a:p>
            <a:r>
              <a:rPr lang="en-US" sz="1200" dirty="0">
                <a:solidFill>
                  <a:schemeClr val="bg1"/>
                </a:solidFill>
              </a:rPr>
              <a:t>Source: Chetty, R., Hendren, N., Kline, P., </a:t>
            </a:r>
            <a:r>
              <a:rPr lang="en-US" sz="1200" dirty="0" err="1">
                <a:solidFill>
                  <a:schemeClr val="bg1"/>
                </a:solidFill>
              </a:rPr>
              <a:t>Saez</a:t>
            </a:r>
            <a:r>
              <a:rPr lang="en-US" sz="1200" dirty="0">
                <a:solidFill>
                  <a:schemeClr val="bg1"/>
                </a:solidFill>
              </a:rPr>
              <a:t>, E., &amp; Turner, N. (2014). Is the United States still a land of opportunity? Recent trends in intergenerational mobility. American Economic Review, 104(5), 141-47.</a:t>
            </a:r>
          </a:p>
        </p:txBody>
      </p:sp>
      <p:sp>
        <p:nvSpPr>
          <p:cNvPr id="12" name="TextBox 11">
            <a:extLst>
              <a:ext uri="{FF2B5EF4-FFF2-40B4-BE49-F238E27FC236}">
                <a16:creationId xmlns:a16="http://schemas.microsoft.com/office/drawing/2014/main" id="{2934114A-B2BB-4C50-8206-39499D956B6F}"/>
              </a:ext>
            </a:extLst>
          </p:cNvPr>
          <p:cNvSpPr txBox="1"/>
          <p:nvPr/>
        </p:nvSpPr>
        <p:spPr>
          <a:xfrm>
            <a:off x="1509206" y="245268"/>
            <a:ext cx="6125588" cy="830997"/>
          </a:xfrm>
          <a:prstGeom prst="rect">
            <a:avLst/>
          </a:prstGeom>
          <a:noFill/>
        </p:spPr>
        <p:txBody>
          <a:bodyPr wrap="none" rtlCol="0">
            <a:spAutoFit/>
          </a:bodyPr>
          <a:lstStyle/>
          <a:p>
            <a:pPr algn="ctr"/>
            <a:r>
              <a:rPr lang="en-US" sz="2400" b="1" dirty="0">
                <a:solidFill>
                  <a:schemeClr val="bg1"/>
                </a:solidFill>
              </a:rPr>
              <a:t>Probability of Being in the Top 20% of Income, </a:t>
            </a:r>
          </a:p>
          <a:p>
            <a:pPr algn="ctr"/>
            <a:r>
              <a:rPr lang="en-US" sz="2400" b="1" dirty="0">
                <a:solidFill>
                  <a:schemeClr val="bg1"/>
                </a:solidFill>
              </a:rPr>
              <a:t>by Parent’s Income Quintile and Year of Birth</a:t>
            </a:r>
          </a:p>
        </p:txBody>
      </p:sp>
    </p:spTree>
    <p:extLst>
      <p:ext uri="{BB962C8B-B14F-4D97-AF65-F5344CB8AC3E}">
        <p14:creationId xmlns:p14="http://schemas.microsoft.com/office/powerpoint/2010/main" val="1375803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6B7D2-1646-427E-8746-924B80C050CB}"/>
              </a:ext>
            </a:extLst>
          </p:cNvPr>
          <p:cNvSpPr>
            <a:spLocks noGrp="1"/>
          </p:cNvSpPr>
          <p:nvPr>
            <p:ph idx="1"/>
          </p:nvPr>
        </p:nvSpPr>
        <p:spPr/>
        <p:txBody>
          <a:bodyPr/>
          <a:lstStyle/>
          <a:p>
            <a:r>
              <a:rPr lang="en-US" b="1" dirty="0"/>
              <a:t>Cross-National Comparisons</a:t>
            </a:r>
          </a:p>
        </p:txBody>
      </p:sp>
    </p:spTree>
    <p:extLst>
      <p:ext uri="{BB962C8B-B14F-4D97-AF65-F5344CB8AC3E}">
        <p14:creationId xmlns:p14="http://schemas.microsoft.com/office/powerpoint/2010/main" val="211163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5AB4D0-1E4E-4577-B8E6-16723A229F85}"/>
              </a:ext>
            </a:extLst>
          </p:cNvPr>
          <p:cNvSpPr>
            <a:spLocks noGrp="1"/>
          </p:cNvSpPr>
          <p:nvPr>
            <p:ph idx="1"/>
          </p:nvPr>
        </p:nvSpPr>
        <p:spPr/>
        <p:txBody>
          <a:bodyPr/>
          <a:lstStyle/>
          <a:p>
            <a:r>
              <a:rPr lang="en-US" b="1" dirty="0"/>
              <a:t>Inequality</a:t>
            </a:r>
          </a:p>
        </p:txBody>
      </p:sp>
    </p:spTree>
    <p:extLst>
      <p:ext uri="{BB962C8B-B14F-4D97-AF65-F5344CB8AC3E}">
        <p14:creationId xmlns:p14="http://schemas.microsoft.com/office/powerpoint/2010/main" val="216466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demos.org/sites/default/files/imce/image%20%2827%29_1.png">
            <a:extLst>
              <a:ext uri="{FF2B5EF4-FFF2-40B4-BE49-F238E27FC236}">
                <a16:creationId xmlns:a16="http://schemas.microsoft.com/office/drawing/2014/main" id="{A700EFE0-5789-4C1D-969F-A0151985B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398" y="152400"/>
            <a:ext cx="5545204" cy="6248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E0730ED-A10C-4963-B5C2-9F0E5EDA7700}"/>
              </a:ext>
            </a:extLst>
          </p:cNvPr>
          <p:cNvSpPr/>
          <p:nvPr/>
        </p:nvSpPr>
        <p:spPr>
          <a:xfrm>
            <a:off x="228600" y="6504801"/>
            <a:ext cx="8763000" cy="276999"/>
          </a:xfrm>
          <a:prstGeom prst="rect">
            <a:avLst/>
          </a:prstGeom>
        </p:spPr>
        <p:txBody>
          <a:bodyPr wrap="square">
            <a:spAutoFit/>
          </a:bodyPr>
          <a:lstStyle/>
          <a:p>
            <a:r>
              <a:rPr lang="en-US" sz="1200" dirty="0">
                <a:solidFill>
                  <a:schemeClr val="bg1"/>
                </a:solidFill>
              </a:rPr>
              <a:t>http://www.demos.org/blog/12/28/14/where-educational-mobility-highest</a:t>
            </a:r>
          </a:p>
        </p:txBody>
      </p:sp>
    </p:spTree>
    <p:extLst>
      <p:ext uri="{BB962C8B-B14F-4D97-AF65-F5344CB8AC3E}">
        <p14:creationId xmlns:p14="http://schemas.microsoft.com/office/powerpoint/2010/main" val="4220800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0730ED-A10C-4963-B5C2-9F0E5EDA7700}"/>
              </a:ext>
            </a:extLst>
          </p:cNvPr>
          <p:cNvSpPr/>
          <p:nvPr/>
        </p:nvSpPr>
        <p:spPr>
          <a:xfrm>
            <a:off x="228600" y="6504801"/>
            <a:ext cx="8763000" cy="276999"/>
          </a:xfrm>
          <a:prstGeom prst="rect">
            <a:avLst/>
          </a:prstGeom>
        </p:spPr>
        <p:txBody>
          <a:bodyPr wrap="square">
            <a:spAutoFit/>
          </a:bodyPr>
          <a:lstStyle/>
          <a:p>
            <a:r>
              <a:rPr lang="en-US" sz="1200" dirty="0">
                <a:solidFill>
                  <a:schemeClr val="bg1"/>
                </a:solidFill>
              </a:rPr>
              <a:t>http://www.demos.org/blog/12/28/14/where-educational-mobility-highest</a:t>
            </a:r>
          </a:p>
        </p:txBody>
      </p:sp>
      <p:pic>
        <p:nvPicPr>
          <p:cNvPr id="4098" name="Picture 2" descr="http://www.demos.org/sites/default/files/imce/3H.png">
            <a:extLst>
              <a:ext uri="{FF2B5EF4-FFF2-40B4-BE49-F238E27FC236}">
                <a16:creationId xmlns:a16="http://schemas.microsoft.com/office/drawing/2014/main" id="{1B407E32-DFAD-42C6-A191-B58CD3E31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5704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635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A90ACE-DB55-43C0-871D-30AAB6F0318C}"/>
              </a:ext>
            </a:extLst>
          </p:cNvPr>
          <p:cNvSpPr>
            <a:spLocks noGrp="1"/>
          </p:cNvSpPr>
          <p:nvPr>
            <p:ph idx="1"/>
          </p:nvPr>
        </p:nvSpPr>
        <p:spPr/>
        <p:txBody>
          <a:bodyPr>
            <a:noAutofit/>
          </a:bodyPr>
          <a:lstStyle/>
          <a:p>
            <a:r>
              <a:rPr lang="en-US" b="1" dirty="0"/>
              <a:t>Summary</a:t>
            </a:r>
            <a:endParaRPr lang="en-US" dirty="0"/>
          </a:p>
          <a:p>
            <a:endParaRPr lang="en-US" dirty="0"/>
          </a:p>
          <a:p>
            <a:r>
              <a:rPr lang="en-US" dirty="0"/>
              <a:t>There is both mobility &amp; immobility in America</a:t>
            </a:r>
          </a:p>
          <a:p>
            <a:endParaRPr lang="en-US" dirty="0"/>
          </a:p>
          <a:p>
            <a:r>
              <a:rPr lang="en-US" dirty="0"/>
              <a:t>America has somewhat less mobility than many other countries</a:t>
            </a:r>
          </a:p>
          <a:p>
            <a:endParaRPr lang="en-US" dirty="0"/>
          </a:p>
          <a:p>
            <a:r>
              <a:rPr lang="en-US" dirty="0"/>
              <a:t>Mobility rates have mainly held steady over time</a:t>
            </a:r>
          </a:p>
        </p:txBody>
      </p:sp>
    </p:spTree>
    <p:extLst>
      <p:ext uri="{BB962C8B-B14F-4D97-AF65-F5344CB8AC3E}">
        <p14:creationId xmlns:p14="http://schemas.microsoft.com/office/powerpoint/2010/main" val="3881112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C204D-E516-4281-B9EC-E9DFEBA23A34}"/>
              </a:ext>
            </a:extLst>
          </p:cNvPr>
          <p:cNvSpPr>
            <a:spLocks noGrp="1"/>
          </p:cNvSpPr>
          <p:nvPr>
            <p:ph idx="1"/>
          </p:nvPr>
        </p:nvSpPr>
        <p:spPr/>
        <p:txBody>
          <a:bodyPr/>
          <a:lstStyle/>
          <a:p>
            <a:r>
              <a:rPr lang="en-US" b="1" dirty="0"/>
              <a:t>The American Dream?</a:t>
            </a:r>
            <a:endParaRPr lang="en-US" dirty="0"/>
          </a:p>
          <a:p>
            <a:endParaRPr lang="en-US" b="1" dirty="0"/>
          </a:p>
        </p:txBody>
      </p:sp>
    </p:spTree>
    <p:extLst>
      <p:ext uri="{BB962C8B-B14F-4D97-AF65-F5344CB8AC3E}">
        <p14:creationId xmlns:p14="http://schemas.microsoft.com/office/powerpoint/2010/main" val="1801532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C204D-E516-4281-B9EC-E9DFEBA23A34}"/>
              </a:ext>
            </a:extLst>
          </p:cNvPr>
          <p:cNvSpPr>
            <a:spLocks noGrp="1"/>
          </p:cNvSpPr>
          <p:nvPr>
            <p:ph idx="1"/>
          </p:nvPr>
        </p:nvSpPr>
        <p:spPr/>
        <p:txBody>
          <a:bodyPr/>
          <a:lstStyle/>
          <a:p>
            <a:r>
              <a:rPr lang="en-US" b="1" dirty="0"/>
              <a:t>The American Dream?</a:t>
            </a:r>
            <a:endParaRPr lang="en-US" dirty="0"/>
          </a:p>
          <a:p>
            <a:endParaRPr lang="en-US" b="1" dirty="0"/>
          </a:p>
          <a:p>
            <a:r>
              <a:rPr lang="en-US" dirty="0"/>
              <a:t>What are the implications if we assume that the American Dream is real for everyone today (although maybe it wasn’t in the past)? </a:t>
            </a:r>
          </a:p>
          <a:p>
            <a:endParaRPr lang="en-US" dirty="0"/>
          </a:p>
          <a:p>
            <a:r>
              <a:rPr lang="en-US" dirty="0"/>
              <a:t>How do we explain the figures above?</a:t>
            </a:r>
          </a:p>
        </p:txBody>
      </p:sp>
    </p:spTree>
    <p:extLst>
      <p:ext uri="{BB962C8B-B14F-4D97-AF65-F5344CB8AC3E}">
        <p14:creationId xmlns:p14="http://schemas.microsoft.com/office/powerpoint/2010/main" val="360664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73B5A2-A51B-431B-94B0-7420A2E59DF7}"/>
              </a:ext>
            </a:extLst>
          </p:cNvPr>
          <p:cNvSpPr>
            <a:spLocks noGrp="1"/>
          </p:cNvSpPr>
          <p:nvPr>
            <p:ph idx="1"/>
          </p:nvPr>
        </p:nvSpPr>
        <p:spPr/>
        <p:txBody>
          <a:bodyPr/>
          <a:lstStyle/>
          <a:p>
            <a:r>
              <a:rPr lang="en-US" b="1" dirty="0"/>
              <a:t>Where Could We Intervene?</a:t>
            </a:r>
          </a:p>
        </p:txBody>
      </p:sp>
    </p:spTree>
    <p:extLst>
      <p:ext uri="{BB962C8B-B14F-4D97-AF65-F5344CB8AC3E}">
        <p14:creationId xmlns:p14="http://schemas.microsoft.com/office/powerpoint/2010/main" val="1015831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44FC8A-8EC8-4020-A9BF-E5324E0E7DDE}"/>
              </a:ext>
            </a:extLst>
          </p:cNvPr>
          <p:cNvSpPr>
            <a:spLocks noGrp="1"/>
          </p:cNvSpPr>
          <p:nvPr>
            <p:ph idx="1"/>
          </p:nvPr>
        </p:nvSpPr>
        <p:spPr>
          <a:xfrm>
            <a:off x="457200" y="1600200"/>
            <a:ext cx="8229600" cy="4525963"/>
          </a:xfrm>
        </p:spPr>
        <p:txBody>
          <a:bodyPr/>
          <a:lstStyle/>
          <a:p>
            <a:r>
              <a:rPr lang="en-US" b="1" dirty="0"/>
              <a:t>Very Basic Model of Socioeconomic Mobility</a:t>
            </a:r>
          </a:p>
          <a:p>
            <a:endParaRPr lang="en-US" dirty="0"/>
          </a:p>
        </p:txBody>
      </p:sp>
      <p:sp>
        <p:nvSpPr>
          <p:cNvPr id="4" name="TextBox 3">
            <a:extLst>
              <a:ext uri="{FF2B5EF4-FFF2-40B4-BE49-F238E27FC236}">
                <a16:creationId xmlns:a16="http://schemas.microsoft.com/office/drawing/2014/main" id="{D9449C03-9413-405F-9F43-E374DB40F72E}"/>
              </a:ext>
            </a:extLst>
          </p:cNvPr>
          <p:cNvSpPr txBox="1"/>
          <p:nvPr/>
        </p:nvSpPr>
        <p:spPr>
          <a:xfrm>
            <a:off x="914400" y="2514600"/>
            <a:ext cx="1887633" cy="2062103"/>
          </a:xfrm>
          <a:prstGeom prst="rect">
            <a:avLst/>
          </a:prstGeom>
          <a:noFill/>
        </p:spPr>
        <p:txBody>
          <a:bodyPr wrap="none" rtlCol="0">
            <a:spAutoFit/>
          </a:bodyPr>
          <a:lstStyle/>
          <a:p>
            <a:r>
              <a:rPr lang="en-US" sz="3200" i="1" dirty="0">
                <a:solidFill>
                  <a:schemeClr val="bg1"/>
                </a:solidFill>
              </a:rPr>
              <a:t>Parents’ </a:t>
            </a:r>
          </a:p>
          <a:p>
            <a:r>
              <a:rPr lang="en-US" sz="3200" i="1" dirty="0">
                <a:solidFill>
                  <a:schemeClr val="bg1"/>
                </a:solidFill>
              </a:rPr>
              <a:t>Social &amp;</a:t>
            </a:r>
          </a:p>
          <a:p>
            <a:r>
              <a:rPr lang="en-US" sz="3200" i="1" dirty="0">
                <a:solidFill>
                  <a:schemeClr val="bg1"/>
                </a:solidFill>
              </a:rPr>
              <a:t>Economic </a:t>
            </a:r>
          </a:p>
          <a:p>
            <a:r>
              <a:rPr lang="en-US" sz="3200" i="1" dirty="0">
                <a:solidFill>
                  <a:schemeClr val="bg1"/>
                </a:solidFill>
              </a:rPr>
              <a:t>Position</a:t>
            </a:r>
          </a:p>
        </p:txBody>
      </p:sp>
      <p:sp>
        <p:nvSpPr>
          <p:cNvPr id="5" name="TextBox 4">
            <a:extLst>
              <a:ext uri="{FF2B5EF4-FFF2-40B4-BE49-F238E27FC236}">
                <a16:creationId xmlns:a16="http://schemas.microsoft.com/office/drawing/2014/main" id="{A92514B8-D0AA-4F34-B803-E72DF2C608D2}"/>
              </a:ext>
            </a:extLst>
          </p:cNvPr>
          <p:cNvSpPr txBox="1"/>
          <p:nvPr/>
        </p:nvSpPr>
        <p:spPr>
          <a:xfrm>
            <a:off x="6172200" y="2510444"/>
            <a:ext cx="1887633" cy="2062103"/>
          </a:xfrm>
          <a:prstGeom prst="rect">
            <a:avLst/>
          </a:prstGeom>
          <a:noFill/>
        </p:spPr>
        <p:txBody>
          <a:bodyPr wrap="none" rtlCol="0">
            <a:spAutoFit/>
          </a:bodyPr>
          <a:lstStyle/>
          <a:p>
            <a:r>
              <a:rPr lang="en-US" sz="3200" i="1" dirty="0">
                <a:solidFill>
                  <a:schemeClr val="bg1"/>
                </a:solidFill>
              </a:rPr>
              <a:t>Child’s </a:t>
            </a:r>
          </a:p>
          <a:p>
            <a:r>
              <a:rPr lang="en-US" sz="3200" i="1" dirty="0">
                <a:solidFill>
                  <a:schemeClr val="bg1"/>
                </a:solidFill>
              </a:rPr>
              <a:t>Social &amp;</a:t>
            </a:r>
          </a:p>
          <a:p>
            <a:r>
              <a:rPr lang="en-US" sz="3200" i="1" dirty="0">
                <a:solidFill>
                  <a:schemeClr val="bg1"/>
                </a:solidFill>
              </a:rPr>
              <a:t>Economic </a:t>
            </a:r>
          </a:p>
          <a:p>
            <a:r>
              <a:rPr lang="en-US" sz="3200" i="1" dirty="0">
                <a:solidFill>
                  <a:schemeClr val="bg1"/>
                </a:solidFill>
              </a:rPr>
              <a:t>Position</a:t>
            </a:r>
          </a:p>
        </p:txBody>
      </p:sp>
      <p:sp>
        <p:nvSpPr>
          <p:cNvPr id="6" name="TextBox 5">
            <a:extLst>
              <a:ext uri="{FF2B5EF4-FFF2-40B4-BE49-F238E27FC236}">
                <a16:creationId xmlns:a16="http://schemas.microsoft.com/office/drawing/2014/main" id="{AEF5731E-F88D-473F-BEAF-C71776C97DBF}"/>
              </a:ext>
            </a:extLst>
          </p:cNvPr>
          <p:cNvSpPr txBox="1"/>
          <p:nvPr/>
        </p:nvSpPr>
        <p:spPr>
          <a:xfrm>
            <a:off x="3505200" y="4495800"/>
            <a:ext cx="1835311" cy="1077218"/>
          </a:xfrm>
          <a:prstGeom prst="rect">
            <a:avLst/>
          </a:prstGeom>
          <a:noFill/>
        </p:spPr>
        <p:txBody>
          <a:bodyPr wrap="none" rtlCol="0">
            <a:spAutoFit/>
          </a:bodyPr>
          <a:lstStyle/>
          <a:p>
            <a:pPr algn="ctr"/>
            <a:r>
              <a:rPr lang="en-US" sz="3200" i="1" dirty="0">
                <a:solidFill>
                  <a:schemeClr val="bg1"/>
                </a:solidFill>
              </a:rPr>
              <a:t>Child’s </a:t>
            </a:r>
          </a:p>
          <a:p>
            <a:pPr algn="ctr"/>
            <a:r>
              <a:rPr lang="en-US" sz="3200" i="1" dirty="0">
                <a:solidFill>
                  <a:schemeClr val="bg1"/>
                </a:solidFill>
              </a:rPr>
              <a:t>Education</a:t>
            </a:r>
          </a:p>
        </p:txBody>
      </p:sp>
      <p:cxnSp>
        <p:nvCxnSpPr>
          <p:cNvPr id="8" name="Straight Arrow Connector 7">
            <a:extLst>
              <a:ext uri="{FF2B5EF4-FFF2-40B4-BE49-F238E27FC236}">
                <a16:creationId xmlns:a16="http://schemas.microsoft.com/office/drawing/2014/main" id="{8E372093-ED77-41A4-8D60-77D03DBA4D78}"/>
              </a:ext>
            </a:extLst>
          </p:cNvPr>
          <p:cNvCxnSpPr/>
          <p:nvPr/>
        </p:nvCxnSpPr>
        <p:spPr>
          <a:xfrm>
            <a:off x="2667000" y="4343400"/>
            <a:ext cx="838200" cy="6858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32A672F-D1DF-4EE4-9244-FF9865C769DB}"/>
              </a:ext>
            </a:extLst>
          </p:cNvPr>
          <p:cNvCxnSpPr>
            <a:cxnSpLocks/>
          </p:cNvCxnSpPr>
          <p:nvPr/>
        </p:nvCxnSpPr>
        <p:spPr>
          <a:xfrm flipV="1">
            <a:off x="5257800" y="4357255"/>
            <a:ext cx="838200" cy="6858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783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44FC8A-8EC8-4020-A9BF-E5324E0E7DDE}"/>
              </a:ext>
            </a:extLst>
          </p:cNvPr>
          <p:cNvSpPr>
            <a:spLocks noGrp="1"/>
          </p:cNvSpPr>
          <p:nvPr>
            <p:ph idx="1"/>
          </p:nvPr>
        </p:nvSpPr>
        <p:spPr>
          <a:xfrm>
            <a:off x="457200" y="1600200"/>
            <a:ext cx="8229600" cy="4525963"/>
          </a:xfrm>
        </p:spPr>
        <p:txBody>
          <a:bodyPr/>
          <a:lstStyle/>
          <a:p>
            <a:r>
              <a:rPr lang="en-US" b="1" dirty="0"/>
              <a:t>Where Can We Disrupt Social Reproduction?</a:t>
            </a:r>
          </a:p>
          <a:p>
            <a:endParaRPr lang="en-US" dirty="0"/>
          </a:p>
        </p:txBody>
      </p:sp>
      <p:sp>
        <p:nvSpPr>
          <p:cNvPr id="4" name="TextBox 3">
            <a:extLst>
              <a:ext uri="{FF2B5EF4-FFF2-40B4-BE49-F238E27FC236}">
                <a16:creationId xmlns:a16="http://schemas.microsoft.com/office/drawing/2014/main" id="{D9449C03-9413-405F-9F43-E374DB40F72E}"/>
              </a:ext>
            </a:extLst>
          </p:cNvPr>
          <p:cNvSpPr txBox="1"/>
          <p:nvPr/>
        </p:nvSpPr>
        <p:spPr>
          <a:xfrm>
            <a:off x="914400" y="2514600"/>
            <a:ext cx="1887633" cy="2062103"/>
          </a:xfrm>
          <a:prstGeom prst="rect">
            <a:avLst/>
          </a:prstGeom>
          <a:noFill/>
        </p:spPr>
        <p:txBody>
          <a:bodyPr wrap="none" rtlCol="0">
            <a:spAutoFit/>
          </a:bodyPr>
          <a:lstStyle/>
          <a:p>
            <a:r>
              <a:rPr lang="en-US" sz="3200" i="1" dirty="0">
                <a:solidFill>
                  <a:schemeClr val="bg1"/>
                </a:solidFill>
              </a:rPr>
              <a:t>Parents’ </a:t>
            </a:r>
          </a:p>
          <a:p>
            <a:r>
              <a:rPr lang="en-US" sz="3200" i="1" dirty="0">
                <a:solidFill>
                  <a:schemeClr val="bg1"/>
                </a:solidFill>
              </a:rPr>
              <a:t>Social &amp;</a:t>
            </a:r>
          </a:p>
          <a:p>
            <a:r>
              <a:rPr lang="en-US" sz="3200" i="1" dirty="0">
                <a:solidFill>
                  <a:schemeClr val="bg1"/>
                </a:solidFill>
              </a:rPr>
              <a:t>Economic </a:t>
            </a:r>
          </a:p>
          <a:p>
            <a:r>
              <a:rPr lang="en-US" sz="3200" i="1" dirty="0">
                <a:solidFill>
                  <a:schemeClr val="bg1"/>
                </a:solidFill>
              </a:rPr>
              <a:t>Position</a:t>
            </a:r>
          </a:p>
        </p:txBody>
      </p:sp>
      <p:sp>
        <p:nvSpPr>
          <p:cNvPr id="5" name="TextBox 4">
            <a:extLst>
              <a:ext uri="{FF2B5EF4-FFF2-40B4-BE49-F238E27FC236}">
                <a16:creationId xmlns:a16="http://schemas.microsoft.com/office/drawing/2014/main" id="{A92514B8-D0AA-4F34-B803-E72DF2C608D2}"/>
              </a:ext>
            </a:extLst>
          </p:cNvPr>
          <p:cNvSpPr txBox="1"/>
          <p:nvPr/>
        </p:nvSpPr>
        <p:spPr>
          <a:xfrm>
            <a:off x="6172200" y="2510444"/>
            <a:ext cx="1887633" cy="2062103"/>
          </a:xfrm>
          <a:prstGeom prst="rect">
            <a:avLst/>
          </a:prstGeom>
          <a:noFill/>
        </p:spPr>
        <p:txBody>
          <a:bodyPr wrap="none" rtlCol="0">
            <a:spAutoFit/>
          </a:bodyPr>
          <a:lstStyle/>
          <a:p>
            <a:r>
              <a:rPr lang="en-US" sz="3200" i="1" dirty="0">
                <a:solidFill>
                  <a:schemeClr val="bg1"/>
                </a:solidFill>
              </a:rPr>
              <a:t>Child’s </a:t>
            </a:r>
          </a:p>
          <a:p>
            <a:r>
              <a:rPr lang="en-US" sz="3200" i="1" dirty="0">
                <a:solidFill>
                  <a:schemeClr val="bg1"/>
                </a:solidFill>
              </a:rPr>
              <a:t>Social &amp;</a:t>
            </a:r>
          </a:p>
          <a:p>
            <a:r>
              <a:rPr lang="en-US" sz="3200" i="1" dirty="0">
                <a:solidFill>
                  <a:schemeClr val="bg1"/>
                </a:solidFill>
              </a:rPr>
              <a:t>Economic </a:t>
            </a:r>
          </a:p>
          <a:p>
            <a:r>
              <a:rPr lang="en-US" sz="3200" i="1" dirty="0">
                <a:solidFill>
                  <a:schemeClr val="bg1"/>
                </a:solidFill>
              </a:rPr>
              <a:t>Position</a:t>
            </a:r>
          </a:p>
        </p:txBody>
      </p:sp>
      <p:sp>
        <p:nvSpPr>
          <p:cNvPr id="6" name="TextBox 5">
            <a:extLst>
              <a:ext uri="{FF2B5EF4-FFF2-40B4-BE49-F238E27FC236}">
                <a16:creationId xmlns:a16="http://schemas.microsoft.com/office/drawing/2014/main" id="{AEF5731E-F88D-473F-BEAF-C71776C97DBF}"/>
              </a:ext>
            </a:extLst>
          </p:cNvPr>
          <p:cNvSpPr txBox="1"/>
          <p:nvPr/>
        </p:nvSpPr>
        <p:spPr>
          <a:xfrm>
            <a:off x="3505200" y="4495800"/>
            <a:ext cx="1835311" cy="1077218"/>
          </a:xfrm>
          <a:prstGeom prst="rect">
            <a:avLst/>
          </a:prstGeom>
          <a:noFill/>
        </p:spPr>
        <p:txBody>
          <a:bodyPr wrap="none" rtlCol="0">
            <a:spAutoFit/>
          </a:bodyPr>
          <a:lstStyle/>
          <a:p>
            <a:pPr algn="ctr"/>
            <a:r>
              <a:rPr lang="en-US" sz="3200" i="1" dirty="0">
                <a:solidFill>
                  <a:schemeClr val="bg1"/>
                </a:solidFill>
              </a:rPr>
              <a:t>Child’s </a:t>
            </a:r>
          </a:p>
          <a:p>
            <a:pPr algn="ctr"/>
            <a:r>
              <a:rPr lang="en-US" sz="3200" i="1" dirty="0">
                <a:solidFill>
                  <a:schemeClr val="bg1"/>
                </a:solidFill>
              </a:rPr>
              <a:t>Education</a:t>
            </a:r>
          </a:p>
        </p:txBody>
      </p:sp>
      <p:cxnSp>
        <p:nvCxnSpPr>
          <p:cNvPr id="8" name="Straight Arrow Connector 7">
            <a:extLst>
              <a:ext uri="{FF2B5EF4-FFF2-40B4-BE49-F238E27FC236}">
                <a16:creationId xmlns:a16="http://schemas.microsoft.com/office/drawing/2014/main" id="{8E372093-ED77-41A4-8D60-77D03DBA4D78}"/>
              </a:ext>
            </a:extLst>
          </p:cNvPr>
          <p:cNvCxnSpPr/>
          <p:nvPr/>
        </p:nvCxnSpPr>
        <p:spPr>
          <a:xfrm>
            <a:off x="2667000" y="4343400"/>
            <a:ext cx="838200" cy="6858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32A672F-D1DF-4EE4-9244-FF9865C769DB}"/>
              </a:ext>
            </a:extLst>
          </p:cNvPr>
          <p:cNvCxnSpPr>
            <a:cxnSpLocks/>
          </p:cNvCxnSpPr>
          <p:nvPr/>
        </p:nvCxnSpPr>
        <p:spPr>
          <a:xfrm flipV="1">
            <a:off x="5257800" y="4357255"/>
            <a:ext cx="838200" cy="6858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886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44FC8A-8EC8-4020-A9BF-E5324E0E7DDE}"/>
              </a:ext>
            </a:extLst>
          </p:cNvPr>
          <p:cNvSpPr>
            <a:spLocks noGrp="1"/>
          </p:cNvSpPr>
          <p:nvPr>
            <p:ph idx="1"/>
          </p:nvPr>
        </p:nvSpPr>
        <p:spPr>
          <a:xfrm>
            <a:off x="457200" y="1600200"/>
            <a:ext cx="8229600" cy="4525963"/>
          </a:xfrm>
        </p:spPr>
        <p:txBody>
          <a:bodyPr/>
          <a:lstStyle/>
          <a:p>
            <a:r>
              <a:rPr lang="en-US" b="1" dirty="0"/>
              <a:t>Inequality in Education Outcomes </a:t>
            </a:r>
          </a:p>
          <a:p>
            <a:endParaRPr lang="en-US" dirty="0"/>
          </a:p>
        </p:txBody>
      </p:sp>
      <p:sp>
        <p:nvSpPr>
          <p:cNvPr id="4" name="TextBox 3">
            <a:extLst>
              <a:ext uri="{FF2B5EF4-FFF2-40B4-BE49-F238E27FC236}">
                <a16:creationId xmlns:a16="http://schemas.microsoft.com/office/drawing/2014/main" id="{D9449C03-9413-405F-9F43-E374DB40F72E}"/>
              </a:ext>
            </a:extLst>
          </p:cNvPr>
          <p:cNvSpPr txBox="1"/>
          <p:nvPr/>
        </p:nvSpPr>
        <p:spPr>
          <a:xfrm>
            <a:off x="914400" y="2514600"/>
            <a:ext cx="1887633" cy="2062103"/>
          </a:xfrm>
          <a:prstGeom prst="rect">
            <a:avLst/>
          </a:prstGeom>
          <a:noFill/>
        </p:spPr>
        <p:txBody>
          <a:bodyPr wrap="none" rtlCol="0">
            <a:spAutoFit/>
          </a:bodyPr>
          <a:lstStyle/>
          <a:p>
            <a:r>
              <a:rPr lang="en-US" sz="3200" i="1" dirty="0">
                <a:solidFill>
                  <a:schemeClr val="bg1"/>
                </a:solidFill>
              </a:rPr>
              <a:t>Parents’ </a:t>
            </a:r>
          </a:p>
          <a:p>
            <a:r>
              <a:rPr lang="en-US" sz="3200" i="1" dirty="0">
                <a:solidFill>
                  <a:schemeClr val="bg1"/>
                </a:solidFill>
              </a:rPr>
              <a:t>Social &amp;</a:t>
            </a:r>
          </a:p>
          <a:p>
            <a:r>
              <a:rPr lang="en-US" sz="3200" i="1" dirty="0">
                <a:solidFill>
                  <a:schemeClr val="bg1"/>
                </a:solidFill>
              </a:rPr>
              <a:t>Economic </a:t>
            </a:r>
          </a:p>
          <a:p>
            <a:r>
              <a:rPr lang="en-US" sz="3200" i="1" dirty="0">
                <a:solidFill>
                  <a:schemeClr val="bg1"/>
                </a:solidFill>
              </a:rPr>
              <a:t>Position</a:t>
            </a:r>
          </a:p>
        </p:txBody>
      </p:sp>
      <p:sp>
        <p:nvSpPr>
          <p:cNvPr id="5" name="TextBox 4">
            <a:extLst>
              <a:ext uri="{FF2B5EF4-FFF2-40B4-BE49-F238E27FC236}">
                <a16:creationId xmlns:a16="http://schemas.microsoft.com/office/drawing/2014/main" id="{A92514B8-D0AA-4F34-B803-E72DF2C608D2}"/>
              </a:ext>
            </a:extLst>
          </p:cNvPr>
          <p:cNvSpPr txBox="1"/>
          <p:nvPr/>
        </p:nvSpPr>
        <p:spPr>
          <a:xfrm>
            <a:off x="6172200" y="2510444"/>
            <a:ext cx="1887633" cy="2062103"/>
          </a:xfrm>
          <a:prstGeom prst="rect">
            <a:avLst/>
          </a:prstGeom>
          <a:noFill/>
        </p:spPr>
        <p:txBody>
          <a:bodyPr wrap="none" rtlCol="0">
            <a:spAutoFit/>
          </a:bodyPr>
          <a:lstStyle/>
          <a:p>
            <a:r>
              <a:rPr lang="en-US" sz="3200" i="1" dirty="0">
                <a:solidFill>
                  <a:schemeClr val="bg1"/>
                </a:solidFill>
              </a:rPr>
              <a:t>Child’s </a:t>
            </a:r>
          </a:p>
          <a:p>
            <a:r>
              <a:rPr lang="en-US" sz="3200" i="1" dirty="0">
                <a:solidFill>
                  <a:schemeClr val="bg1"/>
                </a:solidFill>
              </a:rPr>
              <a:t>Social &amp;</a:t>
            </a:r>
          </a:p>
          <a:p>
            <a:r>
              <a:rPr lang="en-US" sz="3200" i="1" dirty="0">
                <a:solidFill>
                  <a:schemeClr val="bg1"/>
                </a:solidFill>
              </a:rPr>
              <a:t>Economic </a:t>
            </a:r>
          </a:p>
          <a:p>
            <a:r>
              <a:rPr lang="en-US" sz="3200" i="1" dirty="0">
                <a:solidFill>
                  <a:schemeClr val="bg1"/>
                </a:solidFill>
              </a:rPr>
              <a:t>Position</a:t>
            </a:r>
          </a:p>
        </p:txBody>
      </p:sp>
      <p:sp>
        <p:nvSpPr>
          <p:cNvPr id="6" name="TextBox 5">
            <a:extLst>
              <a:ext uri="{FF2B5EF4-FFF2-40B4-BE49-F238E27FC236}">
                <a16:creationId xmlns:a16="http://schemas.microsoft.com/office/drawing/2014/main" id="{AEF5731E-F88D-473F-BEAF-C71776C97DBF}"/>
              </a:ext>
            </a:extLst>
          </p:cNvPr>
          <p:cNvSpPr txBox="1"/>
          <p:nvPr/>
        </p:nvSpPr>
        <p:spPr>
          <a:xfrm>
            <a:off x="3505200" y="4495800"/>
            <a:ext cx="1835311" cy="1077218"/>
          </a:xfrm>
          <a:prstGeom prst="rect">
            <a:avLst/>
          </a:prstGeom>
          <a:noFill/>
        </p:spPr>
        <p:txBody>
          <a:bodyPr wrap="none" rtlCol="0">
            <a:spAutoFit/>
          </a:bodyPr>
          <a:lstStyle/>
          <a:p>
            <a:pPr algn="ctr"/>
            <a:r>
              <a:rPr lang="en-US" sz="3200" i="1" dirty="0">
                <a:solidFill>
                  <a:schemeClr val="bg1"/>
                </a:solidFill>
              </a:rPr>
              <a:t>Child’s </a:t>
            </a:r>
          </a:p>
          <a:p>
            <a:pPr algn="ctr"/>
            <a:r>
              <a:rPr lang="en-US" sz="3200" i="1" dirty="0">
                <a:solidFill>
                  <a:schemeClr val="bg1"/>
                </a:solidFill>
              </a:rPr>
              <a:t>Education</a:t>
            </a:r>
          </a:p>
        </p:txBody>
      </p:sp>
      <p:cxnSp>
        <p:nvCxnSpPr>
          <p:cNvPr id="8" name="Straight Arrow Connector 7">
            <a:extLst>
              <a:ext uri="{FF2B5EF4-FFF2-40B4-BE49-F238E27FC236}">
                <a16:creationId xmlns:a16="http://schemas.microsoft.com/office/drawing/2014/main" id="{8E372093-ED77-41A4-8D60-77D03DBA4D78}"/>
              </a:ext>
            </a:extLst>
          </p:cNvPr>
          <p:cNvCxnSpPr/>
          <p:nvPr/>
        </p:nvCxnSpPr>
        <p:spPr>
          <a:xfrm>
            <a:off x="2667000" y="4343400"/>
            <a:ext cx="838200" cy="6858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32A672F-D1DF-4EE4-9244-FF9865C769DB}"/>
              </a:ext>
            </a:extLst>
          </p:cNvPr>
          <p:cNvCxnSpPr>
            <a:cxnSpLocks/>
          </p:cNvCxnSpPr>
          <p:nvPr/>
        </p:nvCxnSpPr>
        <p:spPr>
          <a:xfrm flipV="1">
            <a:off x="5257800" y="4357255"/>
            <a:ext cx="838200" cy="6858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E0CC72CD-545E-469F-8E04-9EAAB9B312D3}"/>
              </a:ext>
            </a:extLst>
          </p:cNvPr>
          <p:cNvSpPr/>
          <p:nvPr/>
        </p:nvSpPr>
        <p:spPr>
          <a:xfrm>
            <a:off x="2362200" y="3962400"/>
            <a:ext cx="1371600" cy="1376303"/>
          </a:xfrm>
          <a:prstGeom prst="ellipse">
            <a:avLst/>
          </a:prstGeom>
          <a:solidFill>
            <a:srgbClr val="FFFF00">
              <a:alpha val="3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454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44FC8A-8EC8-4020-A9BF-E5324E0E7DDE}"/>
              </a:ext>
            </a:extLst>
          </p:cNvPr>
          <p:cNvSpPr>
            <a:spLocks noGrp="1"/>
          </p:cNvSpPr>
          <p:nvPr>
            <p:ph idx="1"/>
          </p:nvPr>
        </p:nvSpPr>
        <p:spPr>
          <a:xfrm>
            <a:off x="457200" y="1600200"/>
            <a:ext cx="8229600" cy="4525963"/>
          </a:xfrm>
        </p:spPr>
        <p:txBody>
          <a:bodyPr/>
          <a:lstStyle/>
          <a:p>
            <a:r>
              <a:rPr lang="en-US" b="1" dirty="0"/>
              <a:t>Inequality in the Effects of Education</a:t>
            </a:r>
          </a:p>
          <a:p>
            <a:endParaRPr lang="en-US" dirty="0"/>
          </a:p>
        </p:txBody>
      </p:sp>
      <p:sp>
        <p:nvSpPr>
          <p:cNvPr id="4" name="TextBox 3">
            <a:extLst>
              <a:ext uri="{FF2B5EF4-FFF2-40B4-BE49-F238E27FC236}">
                <a16:creationId xmlns:a16="http://schemas.microsoft.com/office/drawing/2014/main" id="{D9449C03-9413-405F-9F43-E374DB40F72E}"/>
              </a:ext>
            </a:extLst>
          </p:cNvPr>
          <p:cNvSpPr txBox="1"/>
          <p:nvPr/>
        </p:nvSpPr>
        <p:spPr>
          <a:xfrm>
            <a:off x="914400" y="2514600"/>
            <a:ext cx="1887633" cy="2062103"/>
          </a:xfrm>
          <a:prstGeom prst="rect">
            <a:avLst/>
          </a:prstGeom>
          <a:noFill/>
        </p:spPr>
        <p:txBody>
          <a:bodyPr wrap="none" rtlCol="0">
            <a:spAutoFit/>
          </a:bodyPr>
          <a:lstStyle/>
          <a:p>
            <a:r>
              <a:rPr lang="en-US" sz="3200" i="1" dirty="0">
                <a:solidFill>
                  <a:schemeClr val="bg1"/>
                </a:solidFill>
              </a:rPr>
              <a:t>Parents’ </a:t>
            </a:r>
          </a:p>
          <a:p>
            <a:r>
              <a:rPr lang="en-US" sz="3200" i="1" dirty="0">
                <a:solidFill>
                  <a:schemeClr val="bg1"/>
                </a:solidFill>
              </a:rPr>
              <a:t>Social &amp;</a:t>
            </a:r>
          </a:p>
          <a:p>
            <a:r>
              <a:rPr lang="en-US" sz="3200" i="1" dirty="0">
                <a:solidFill>
                  <a:schemeClr val="bg1"/>
                </a:solidFill>
              </a:rPr>
              <a:t>Economic </a:t>
            </a:r>
          </a:p>
          <a:p>
            <a:r>
              <a:rPr lang="en-US" sz="3200" i="1" dirty="0">
                <a:solidFill>
                  <a:schemeClr val="bg1"/>
                </a:solidFill>
              </a:rPr>
              <a:t>Position</a:t>
            </a:r>
          </a:p>
        </p:txBody>
      </p:sp>
      <p:sp>
        <p:nvSpPr>
          <p:cNvPr id="5" name="TextBox 4">
            <a:extLst>
              <a:ext uri="{FF2B5EF4-FFF2-40B4-BE49-F238E27FC236}">
                <a16:creationId xmlns:a16="http://schemas.microsoft.com/office/drawing/2014/main" id="{A92514B8-D0AA-4F34-B803-E72DF2C608D2}"/>
              </a:ext>
            </a:extLst>
          </p:cNvPr>
          <p:cNvSpPr txBox="1"/>
          <p:nvPr/>
        </p:nvSpPr>
        <p:spPr>
          <a:xfrm>
            <a:off x="6172200" y="2510444"/>
            <a:ext cx="1887633" cy="2062103"/>
          </a:xfrm>
          <a:prstGeom prst="rect">
            <a:avLst/>
          </a:prstGeom>
          <a:noFill/>
        </p:spPr>
        <p:txBody>
          <a:bodyPr wrap="none" rtlCol="0">
            <a:spAutoFit/>
          </a:bodyPr>
          <a:lstStyle/>
          <a:p>
            <a:r>
              <a:rPr lang="en-US" sz="3200" i="1" dirty="0">
                <a:solidFill>
                  <a:schemeClr val="bg1"/>
                </a:solidFill>
              </a:rPr>
              <a:t>Child’s </a:t>
            </a:r>
          </a:p>
          <a:p>
            <a:r>
              <a:rPr lang="en-US" sz="3200" i="1" dirty="0">
                <a:solidFill>
                  <a:schemeClr val="bg1"/>
                </a:solidFill>
              </a:rPr>
              <a:t>Social &amp;</a:t>
            </a:r>
          </a:p>
          <a:p>
            <a:r>
              <a:rPr lang="en-US" sz="3200" i="1" dirty="0">
                <a:solidFill>
                  <a:schemeClr val="bg1"/>
                </a:solidFill>
              </a:rPr>
              <a:t>Economic </a:t>
            </a:r>
          </a:p>
          <a:p>
            <a:r>
              <a:rPr lang="en-US" sz="3200" i="1" dirty="0">
                <a:solidFill>
                  <a:schemeClr val="bg1"/>
                </a:solidFill>
              </a:rPr>
              <a:t>Position</a:t>
            </a:r>
          </a:p>
        </p:txBody>
      </p:sp>
      <p:sp>
        <p:nvSpPr>
          <p:cNvPr id="6" name="TextBox 5">
            <a:extLst>
              <a:ext uri="{FF2B5EF4-FFF2-40B4-BE49-F238E27FC236}">
                <a16:creationId xmlns:a16="http://schemas.microsoft.com/office/drawing/2014/main" id="{AEF5731E-F88D-473F-BEAF-C71776C97DBF}"/>
              </a:ext>
            </a:extLst>
          </p:cNvPr>
          <p:cNvSpPr txBox="1"/>
          <p:nvPr/>
        </p:nvSpPr>
        <p:spPr>
          <a:xfrm>
            <a:off x="3505200" y="4495800"/>
            <a:ext cx="1835311" cy="1077218"/>
          </a:xfrm>
          <a:prstGeom prst="rect">
            <a:avLst/>
          </a:prstGeom>
          <a:noFill/>
        </p:spPr>
        <p:txBody>
          <a:bodyPr wrap="none" rtlCol="0">
            <a:spAutoFit/>
          </a:bodyPr>
          <a:lstStyle/>
          <a:p>
            <a:pPr algn="ctr"/>
            <a:r>
              <a:rPr lang="en-US" sz="3200" i="1" dirty="0">
                <a:solidFill>
                  <a:schemeClr val="bg1"/>
                </a:solidFill>
              </a:rPr>
              <a:t>Child’s </a:t>
            </a:r>
          </a:p>
          <a:p>
            <a:pPr algn="ctr"/>
            <a:r>
              <a:rPr lang="en-US" sz="3200" i="1" dirty="0">
                <a:solidFill>
                  <a:schemeClr val="bg1"/>
                </a:solidFill>
              </a:rPr>
              <a:t>Education</a:t>
            </a:r>
          </a:p>
        </p:txBody>
      </p:sp>
      <p:cxnSp>
        <p:nvCxnSpPr>
          <p:cNvPr id="8" name="Straight Arrow Connector 7">
            <a:extLst>
              <a:ext uri="{FF2B5EF4-FFF2-40B4-BE49-F238E27FC236}">
                <a16:creationId xmlns:a16="http://schemas.microsoft.com/office/drawing/2014/main" id="{8E372093-ED77-41A4-8D60-77D03DBA4D78}"/>
              </a:ext>
            </a:extLst>
          </p:cNvPr>
          <p:cNvCxnSpPr/>
          <p:nvPr/>
        </p:nvCxnSpPr>
        <p:spPr>
          <a:xfrm>
            <a:off x="2667000" y="4343400"/>
            <a:ext cx="838200" cy="6858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32A672F-D1DF-4EE4-9244-FF9865C769DB}"/>
              </a:ext>
            </a:extLst>
          </p:cNvPr>
          <p:cNvCxnSpPr>
            <a:cxnSpLocks/>
          </p:cNvCxnSpPr>
          <p:nvPr/>
        </p:nvCxnSpPr>
        <p:spPr>
          <a:xfrm flipV="1">
            <a:off x="5257800" y="4357255"/>
            <a:ext cx="838200" cy="6858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E0CC72CD-545E-469F-8E04-9EAAB9B312D3}"/>
              </a:ext>
            </a:extLst>
          </p:cNvPr>
          <p:cNvSpPr/>
          <p:nvPr/>
        </p:nvSpPr>
        <p:spPr>
          <a:xfrm>
            <a:off x="4953000" y="3962400"/>
            <a:ext cx="1371600" cy="1376303"/>
          </a:xfrm>
          <a:prstGeom prst="ellipse">
            <a:avLst/>
          </a:prstGeom>
          <a:solidFill>
            <a:srgbClr val="FFFF00">
              <a:alpha val="3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89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merica's income distribution">
            <a:extLst>
              <a:ext uri="{FF2B5EF4-FFF2-40B4-BE49-F238E27FC236}">
                <a16:creationId xmlns:a16="http://schemas.microsoft.com/office/drawing/2014/main" id="{62CDFC61-262D-47DE-9E7C-CB6ADE129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658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6B7D2-1646-427E-8746-924B80C050CB}"/>
              </a:ext>
            </a:extLst>
          </p:cNvPr>
          <p:cNvSpPr>
            <a:spLocks noGrp="1"/>
          </p:cNvSpPr>
          <p:nvPr>
            <p:ph idx="1"/>
          </p:nvPr>
        </p:nvSpPr>
        <p:spPr/>
        <p:txBody>
          <a:bodyPr/>
          <a:lstStyle/>
          <a:p>
            <a:r>
              <a:rPr lang="en-US" b="1" dirty="0"/>
              <a:t>The Role of Education in Social Mobility</a:t>
            </a:r>
          </a:p>
        </p:txBody>
      </p:sp>
    </p:spTree>
    <p:extLst>
      <p:ext uri="{BB962C8B-B14F-4D97-AF65-F5344CB8AC3E}">
        <p14:creationId xmlns:p14="http://schemas.microsoft.com/office/powerpoint/2010/main" val="3833938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D36A9513-23DA-4E7D-BE80-1D6BD268D009}"/>
              </a:ext>
            </a:extLst>
          </p:cNvPr>
          <p:cNvGraphicFramePr/>
          <p:nvPr>
            <p:extLst/>
          </p:nvPr>
        </p:nvGraphicFramePr>
        <p:xfrm>
          <a:off x="381000" y="1066800"/>
          <a:ext cx="8382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09BE0BD-1DD8-4E5E-9BAE-05E9FB4D0B2B}"/>
              </a:ext>
            </a:extLst>
          </p:cNvPr>
          <p:cNvSpPr txBox="1"/>
          <p:nvPr/>
        </p:nvSpPr>
        <p:spPr>
          <a:xfrm>
            <a:off x="0" y="5131713"/>
            <a:ext cx="1367618" cy="430887"/>
          </a:xfrm>
          <a:prstGeom prst="rect">
            <a:avLst/>
          </a:prstGeom>
          <a:noFill/>
        </p:spPr>
        <p:txBody>
          <a:bodyPr wrap="none" rtlCol="0">
            <a:spAutoFit/>
          </a:bodyPr>
          <a:lstStyle/>
          <a:p>
            <a:r>
              <a:rPr lang="en-US" sz="2200" b="1" dirty="0">
                <a:solidFill>
                  <a:schemeClr val="bg1"/>
                </a:solidFill>
              </a:rPr>
              <a:t>Parent $ =</a:t>
            </a:r>
          </a:p>
        </p:txBody>
      </p:sp>
      <p:sp>
        <p:nvSpPr>
          <p:cNvPr id="13" name="TextBox 12">
            <a:extLst>
              <a:ext uri="{FF2B5EF4-FFF2-40B4-BE49-F238E27FC236}">
                <a16:creationId xmlns:a16="http://schemas.microsoft.com/office/drawing/2014/main" id="{CF70823A-5A84-415C-A492-122BB9FFE161}"/>
              </a:ext>
            </a:extLst>
          </p:cNvPr>
          <p:cNvSpPr txBox="1"/>
          <p:nvPr/>
        </p:nvSpPr>
        <p:spPr>
          <a:xfrm rot="16200000">
            <a:off x="1512804" y="4440760"/>
            <a:ext cx="473206" cy="430887"/>
          </a:xfrm>
          <a:prstGeom prst="rect">
            <a:avLst/>
          </a:prstGeom>
          <a:noFill/>
        </p:spPr>
        <p:txBody>
          <a:bodyPr wrap="none" rtlCol="0">
            <a:spAutoFit/>
          </a:bodyPr>
          <a:lstStyle/>
          <a:p>
            <a:r>
              <a:rPr lang="en-US" sz="2200" b="1" dirty="0"/>
              <a:t>FB</a:t>
            </a:r>
          </a:p>
        </p:txBody>
      </p:sp>
      <p:sp>
        <p:nvSpPr>
          <p:cNvPr id="15" name="TextBox 14">
            <a:extLst>
              <a:ext uri="{FF2B5EF4-FFF2-40B4-BE49-F238E27FC236}">
                <a16:creationId xmlns:a16="http://schemas.microsoft.com/office/drawing/2014/main" id="{77471B57-2C58-41BA-B8CD-DFB65BF88990}"/>
              </a:ext>
            </a:extLst>
          </p:cNvPr>
          <p:cNvSpPr txBox="1"/>
          <p:nvPr/>
        </p:nvSpPr>
        <p:spPr>
          <a:xfrm>
            <a:off x="1213196" y="457200"/>
            <a:ext cx="6717608" cy="461665"/>
          </a:xfrm>
          <a:prstGeom prst="rect">
            <a:avLst/>
          </a:prstGeom>
          <a:noFill/>
        </p:spPr>
        <p:txBody>
          <a:bodyPr wrap="none" rtlCol="0">
            <a:spAutoFit/>
          </a:bodyPr>
          <a:lstStyle/>
          <a:p>
            <a:r>
              <a:rPr lang="en-US" sz="2400" b="1" dirty="0">
                <a:solidFill>
                  <a:schemeClr val="bg1"/>
                </a:solidFill>
              </a:rPr>
              <a:t>Intergenerational INCOME Mobility, by EDUCATION</a:t>
            </a:r>
          </a:p>
        </p:txBody>
      </p:sp>
      <p:sp>
        <p:nvSpPr>
          <p:cNvPr id="16" name="TextBox 15">
            <a:extLst>
              <a:ext uri="{FF2B5EF4-FFF2-40B4-BE49-F238E27FC236}">
                <a16:creationId xmlns:a16="http://schemas.microsoft.com/office/drawing/2014/main" id="{C73A0CFD-7933-4250-9B0B-6A234AE99ABC}"/>
              </a:ext>
            </a:extLst>
          </p:cNvPr>
          <p:cNvSpPr txBox="1"/>
          <p:nvPr/>
        </p:nvSpPr>
        <p:spPr>
          <a:xfrm>
            <a:off x="423019" y="6352401"/>
            <a:ext cx="3083665" cy="276999"/>
          </a:xfrm>
          <a:prstGeom prst="rect">
            <a:avLst/>
          </a:prstGeom>
          <a:noFill/>
        </p:spPr>
        <p:txBody>
          <a:bodyPr wrap="none" rtlCol="0">
            <a:spAutoFit/>
          </a:bodyPr>
          <a:lstStyle/>
          <a:p>
            <a:r>
              <a:rPr lang="en-US" sz="1200" dirty="0">
                <a:solidFill>
                  <a:schemeClr val="bg1"/>
                </a:solidFill>
              </a:rPr>
              <a:t>Source: U.S. General Social Survey, 1972-2016.</a:t>
            </a:r>
          </a:p>
        </p:txBody>
      </p:sp>
      <p:sp>
        <p:nvSpPr>
          <p:cNvPr id="18" name="TextBox 17">
            <a:extLst>
              <a:ext uri="{FF2B5EF4-FFF2-40B4-BE49-F238E27FC236}">
                <a16:creationId xmlns:a16="http://schemas.microsoft.com/office/drawing/2014/main" id="{8E3EBEFA-72D7-41B4-9010-2E65D7BCECCC}"/>
              </a:ext>
            </a:extLst>
          </p:cNvPr>
          <p:cNvSpPr txBox="1"/>
          <p:nvPr/>
        </p:nvSpPr>
        <p:spPr>
          <a:xfrm rot="16200000">
            <a:off x="1155192" y="2254231"/>
            <a:ext cx="1129348" cy="430887"/>
          </a:xfrm>
          <a:prstGeom prst="rect">
            <a:avLst/>
          </a:prstGeom>
          <a:noFill/>
        </p:spPr>
        <p:txBody>
          <a:bodyPr wrap="none" rtlCol="0">
            <a:spAutoFit/>
          </a:bodyPr>
          <a:lstStyle/>
          <a:p>
            <a:r>
              <a:rPr lang="en-US" sz="2200" b="1" dirty="0">
                <a:solidFill>
                  <a:schemeClr val="bg1"/>
                </a:solidFill>
              </a:rPr>
              <a:t>Average</a:t>
            </a:r>
          </a:p>
        </p:txBody>
      </p:sp>
    </p:spTree>
    <p:extLst>
      <p:ext uri="{BB962C8B-B14F-4D97-AF65-F5344CB8AC3E}">
        <p14:creationId xmlns:p14="http://schemas.microsoft.com/office/powerpoint/2010/main" val="4269040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D36A9513-23DA-4E7D-BE80-1D6BD268D009}"/>
              </a:ext>
            </a:extLst>
          </p:cNvPr>
          <p:cNvGraphicFramePr/>
          <p:nvPr/>
        </p:nvGraphicFramePr>
        <p:xfrm>
          <a:off x="381000" y="1066800"/>
          <a:ext cx="8382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09BE0BD-1DD8-4E5E-9BAE-05E9FB4D0B2B}"/>
              </a:ext>
            </a:extLst>
          </p:cNvPr>
          <p:cNvSpPr txBox="1"/>
          <p:nvPr/>
        </p:nvSpPr>
        <p:spPr>
          <a:xfrm>
            <a:off x="0" y="5131713"/>
            <a:ext cx="1367618" cy="430887"/>
          </a:xfrm>
          <a:prstGeom prst="rect">
            <a:avLst/>
          </a:prstGeom>
          <a:noFill/>
        </p:spPr>
        <p:txBody>
          <a:bodyPr wrap="none" rtlCol="0">
            <a:spAutoFit/>
          </a:bodyPr>
          <a:lstStyle/>
          <a:p>
            <a:r>
              <a:rPr lang="en-US" sz="2200" b="1" dirty="0">
                <a:solidFill>
                  <a:schemeClr val="bg1"/>
                </a:solidFill>
              </a:rPr>
              <a:t>Parent $ =</a:t>
            </a:r>
          </a:p>
        </p:txBody>
      </p:sp>
      <p:sp>
        <p:nvSpPr>
          <p:cNvPr id="13" name="TextBox 12">
            <a:extLst>
              <a:ext uri="{FF2B5EF4-FFF2-40B4-BE49-F238E27FC236}">
                <a16:creationId xmlns:a16="http://schemas.microsoft.com/office/drawing/2014/main" id="{CF70823A-5A84-415C-A492-122BB9FFE161}"/>
              </a:ext>
            </a:extLst>
          </p:cNvPr>
          <p:cNvSpPr txBox="1"/>
          <p:nvPr/>
        </p:nvSpPr>
        <p:spPr>
          <a:xfrm rot="16200000">
            <a:off x="1512804" y="4440760"/>
            <a:ext cx="473206" cy="430887"/>
          </a:xfrm>
          <a:prstGeom prst="rect">
            <a:avLst/>
          </a:prstGeom>
          <a:noFill/>
        </p:spPr>
        <p:txBody>
          <a:bodyPr wrap="none" rtlCol="0">
            <a:spAutoFit/>
          </a:bodyPr>
          <a:lstStyle/>
          <a:p>
            <a:r>
              <a:rPr lang="en-US" sz="2200" b="1" dirty="0"/>
              <a:t>FB</a:t>
            </a:r>
          </a:p>
        </p:txBody>
      </p:sp>
      <p:sp>
        <p:nvSpPr>
          <p:cNvPr id="15" name="TextBox 14">
            <a:extLst>
              <a:ext uri="{FF2B5EF4-FFF2-40B4-BE49-F238E27FC236}">
                <a16:creationId xmlns:a16="http://schemas.microsoft.com/office/drawing/2014/main" id="{77471B57-2C58-41BA-B8CD-DFB65BF88990}"/>
              </a:ext>
            </a:extLst>
          </p:cNvPr>
          <p:cNvSpPr txBox="1"/>
          <p:nvPr/>
        </p:nvSpPr>
        <p:spPr>
          <a:xfrm>
            <a:off x="1213196" y="457200"/>
            <a:ext cx="6717608" cy="461665"/>
          </a:xfrm>
          <a:prstGeom prst="rect">
            <a:avLst/>
          </a:prstGeom>
          <a:noFill/>
        </p:spPr>
        <p:txBody>
          <a:bodyPr wrap="none" rtlCol="0">
            <a:spAutoFit/>
          </a:bodyPr>
          <a:lstStyle/>
          <a:p>
            <a:r>
              <a:rPr lang="en-US" sz="2400" b="1" dirty="0">
                <a:solidFill>
                  <a:schemeClr val="bg1"/>
                </a:solidFill>
              </a:rPr>
              <a:t>Intergenerational INCOME Mobility, by EDUCATION</a:t>
            </a:r>
          </a:p>
        </p:txBody>
      </p:sp>
      <p:sp>
        <p:nvSpPr>
          <p:cNvPr id="16" name="TextBox 15">
            <a:extLst>
              <a:ext uri="{FF2B5EF4-FFF2-40B4-BE49-F238E27FC236}">
                <a16:creationId xmlns:a16="http://schemas.microsoft.com/office/drawing/2014/main" id="{C73A0CFD-7933-4250-9B0B-6A234AE99ABC}"/>
              </a:ext>
            </a:extLst>
          </p:cNvPr>
          <p:cNvSpPr txBox="1"/>
          <p:nvPr/>
        </p:nvSpPr>
        <p:spPr>
          <a:xfrm>
            <a:off x="423019" y="6352401"/>
            <a:ext cx="3083665" cy="276999"/>
          </a:xfrm>
          <a:prstGeom prst="rect">
            <a:avLst/>
          </a:prstGeom>
          <a:noFill/>
        </p:spPr>
        <p:txBody>
          <a:bodyPr wrap="none" rtlCol="0">
            <a:spAutoFit/>
          </a:bodyPr>
          <a:lstStyle/>
          <a:p>
            <a:r>
              <a:rPr lang="en-US" sz="1200" dirty="0">
                <a:solidFill>
                  <a:schemeClr val="bg1"/>
                </a:solidFill>
              </a:rPr>
              <a:t>Source: U.S. General Social Survey, 1972-2016.</a:t>
            </a:r>
          </a:p>
        </p:txBody>
      </p:sp>
      <p:sp>
        <p:nvSpPr>
          <p:cNvPr id="18" name="TextBox 17">
            <a:extLst>
              <a:ext uri="{FF2B5EF4-FFF2-40B4-BE49-F238E27FC236}">
                <a16:creationId xmlns:a16="http://schemas.microsoft.com/office/drawing/2014/main" id="{8E3EBEFA-72D7-41B4-9010-2E65D7BCECCC}"/>
              </a:ext>
            </a:extLst>
          </p:cNvPr>
          <p:cNvSpPr txBox="1"/>
          <p:nvPr/>
        </p:nvSpPr>
        <p:spPr>
          <a:xfrm rot="16200000">
            <a:off x="1155192" y="2254231"/>
            <a:ext cx="1129348" cy="430887"/>
          </a:xfrm>
          <a:prstGeom prst="rect">
            <a:avLst/>
          </a:prstGeom>
          <a:noFill/>
        </p:spPr>
        <p:txBody>
          <a:bodyPr wrap="none" rtlCol="0">
            <a:spAutoFit/>
          </a:bodyPr>
          <a:lstStyle/>
          <a:p>
            <a:r>
              <a:rPr lang="en-US" sz="2200" b="1" dirty="0">
                <a:solidFill>
                  <a:schemeClr val="bg1"/>
                </a:solidFill>
              </a:rPr>
              <a:t>Average</a:t>
            </a:r>
          </a:p>
        </p:txBody>
      </p:sp>
      <p:sp>
        <p:nvSpPr>
          <p:cNvPr id="11" name="TextBox 10">
            <a:extLst>
              <a:ext uri="{FF2B5EF4-FFF2-40B4-BE49-F238E27FC236}">
                <a16:creationId xmlns:a16="http://schemas.microsoft.com/office/drawing/2014/main" id="{6B51EFE1-6109-4453-A4E8-9CDD1363B3FC}"/>
              </a:ext>
            </a:extLst>
          </p:cNvPr>
          <p:cNvSpPr txBox="1"/>
          <p:nvPr/>
        </p:nvSpPr>
        <p:spPr>
          <a:xfrm>
            <a:off x="1981200" y="5867400"/>
            <a:ext cx="6733254" cy="430887"/>
          </a:xfrm>
          <a:prstGeom prst="rect">
            <a:avLst/>
          </a:prstGeom>
          <a:noFill/>
        </p:spPr>
        <p:txBody>
          <a:bodyPr wrap="none" rtlCol="0">
            <a:spAutoFit/>
          </a:bodyPr>
          <a:lstStyle/>
          <a:p>
            <a:r>
              <a:rPr lang="en-US" sz="2200" b="1" dirty="0">
                <a:solidFill>
                  <a:schemeClr val="bg1"/>
                </a:solidFill>
              </a:rPr>
              <a:t>Kid’s Education =     HS or Less                       BA or More</a:t>
            </a:r>
          </a:p>
        </p:txBody>
      </p:sp>
      <p:sp>
        <p:nvSpPr>
          <p:cNvPr id="12" name="TextBox 11">
            <a:extLst>
              <a:ext uri="{FF2B5EF4-FFF2-40B4-BE49-F238E27FC236}">
                <a16:creationId xmlns:a16="http://schemas.microsoft.com/office/drawing/2014/main" id="{044FF360-F972-4807-9CF6-CAFBAE20EA62}"/>
              </a:ext>
            </a:extLst>
          </p:cNvPr>
          <p:cNvSpPr txBox="1"/>
          <p:nvPr/>
        </p:nvSpPr>
        <p:spPr>
          <a:xfrm rot="16200000">
            <a:off x="7931524" y="1468960"/>
            <a:ext cx="470065" cy="430887"/>
          </a:xfrm>
          <a:prstGeom prst="rect">
            <a:avLst/>
          </a:prstGeom>
          <a:noFill/>
        </p:spPr>
        <p:txBody>
          <a:bodyPr wrap="none" rtlCol="0">
            <a:spAutoFit/>
          </a:bodyPr>
          <a:lstStyle/>
          <a:p>
            <a:r>
              <a:rPr lang="en-US" sz="2200" b="1" dirty="0"/>
              <a:t>FA</a:t>
            </a:r>
          </a:p>
        </p:txBody>
      </p:sp>
    </p:spTree>
    <p:extLst>
      <p:ext uri="{BB962C8B-B14F-4D97-AF65-F5344CB8AC3E}">
        <p14:creationId xmlns:p14="http://schemas.microsoft.com/office/powerpoint/2010/main" val="1948830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E362B0-3618-4343-82F3-E9BD4786C704}"/>
              </a:ext>
            </a:extLst>
          </p:cNvPr>
          <p:cNvSpPr>
            <a:spLocks noGrp="1"/>
          </p:cNvSpPr>
          <p:nvPr>
            <p:ph idx="1"/>
          </p:nvPr>
        </p:nvSpPr>
        <p:spPr/>
        <p:txBody>
          <a:bodyPr/>
          <a:lstStyle/>
          <a:p>
            <a:r>
              <a:rPr lang="en-US" b="1" dirty="0"/>
              <a:t>Summary</a:t>
            </a:r>
          </a:p>
          <a:p>
            <a:endParaRPr lang="en-US" dirty="0"/>
          </a:p>
          <a:p>
            <a:r>
              <a:rPr lang="en-US" dirty="0"/>
              <a:t>Education can be a pathway out of disadvantaged social and economic origins</a:t>
            </a:r>
          </a:p>
          <a:p>
            <a:endParaRPr lang="en-US" dirty="0"/>
          </a:p>
        </p:txBody>
      </p:sp>
    </p:spTree>
    <p:extLst>
      <p:ext uri="{BB962C8B-B14F-4D97-AF65-F5344CB8AC3E}">
        <p14:creationId xmlns:p14="http://schemas.microsoft.com/office/powerpoint/2010/main" val="3711694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E362B0-3618-4343-82F3-E9BD4786C704}"/>
              </a:ext>
            </a:extLst>
          </p:cNvPr>
          <p:cNvSpPr>
            <a:spLocks noGrp="1"/>
          </p:cNvSpPr>
          <p:nvPr>
            <p:ph idx="1"/>
          </p:nvPr>
        </p:nvSpPr>
        <p:spPr/>
        <p:txBody>
          <a:bodyPr/>
          <a:lstStyle/>
          <a:p>
            <a:r>
              <a:rPr lang="en-US" b="1" dirty="0"/>
              <a:t>Summary</a:t>
            </a:r>
          </a:p>
          <a:p>
            <a:endParaRPr lang="en-US" dirty="0"/>
          </a:p>
          <a:p>
            <a:r>
              <a:rPr lang="en-US" dirty="0"/>
              <a:t>Education can be a pathway out of disadvantaged social and economic origins</a:t>
            </a:r>
          </a:p>
          <a:p>
            <a:endParaRPr lang="en-US" dirty="0"/>
          </a:p>
          <a:p>
            <a:r>
              <a:rPr lang="en-US" dirty="0"/>
              <a:t>…but it isn’t a guarantee</a:t>
            </a:r>
          </a:p>
          <a:p>
            <a:endParaRPr lang="en-US" dirty="0"/>
          </a:p>
        </p:txBody>
      </p:sp>
    </p:spTree>
    <p:extLst>
      <p:ext uri="{BB962C8B-B14F-4D97-AF65-F5344CB8AC3E}">
        <p14:creationId xmlns:p14="http://schemas.microsoft.com/office/powerpoint/2010/main" val="1109545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44FC8A-8EC8-4020-A9BF-E5324E0E7DDE}"/>
              </a:ext>
            </a:extLst>
          </p:cNvPr>
          <p:cNvSpPr>
            <a:spLocks noGrp="1"/>
          </p:cNvSpPr>
          <p:nvPr>
            <p:ph idx="1"/>
          </p:nvPr>
        </p:nvSpPr>
        <p:spPr>
          <a:xfrm>
            <a:off x="457200" y="1600200"/>
            <a:ext cx="8229600" cy="4525963"/>
          </a:xfrm>
        </p:spPr>
        <p:txBody>
          <a:bodyPr/>
          <a:lstStyle/>
          <a:p>
            <a:r>
              <a:rPr lang="en-US" b="1" dirty="0"/>
              <a:t>Inequality in Education Outcomes </a:t>
            </a:r>
          </a:p>
          <a:p>
            <a:endParaRPr lang="en-US" dirty="0"/>
          </a:p>
        </p:txBody>
      </p:sp>
      <p:sp>
        <p:nvSpPr>
          <p:cNvPr id="4" name="TextBox 3">
            <a:extLst>
              <a:ext uri="{FF2B5EF4-FFF2-40B4-BE49-F238E27FC236}">
                <a16:creationId xmlns:a16="http://schemas.microsoft.com/office/drawing/2014/main" id="{D9449C03-9413-405F-9F43-E374DB40F72E}"/>
              </a:ext>
            </a:extLst>
          </p:cNvPr>
          <p:cNvSpPr txBox="1"/>
          <p:nvPr/>
        </p:nvSpPr>
        <p:spPr>
          <a:xfrm>
            <a:off x="914400" y="2514600"/>
            <a:ext cx="1887633" cy="2062103"/>
          </a:xfrm>
          <a:prstGeom prst="rect">
            <a:avLst/>
          </a:prstGeom>
          <a:noFill/>
        </p:spPr>
        <p:txBody>
          <a:bodyPr wrap="none" rtlCol="0">
            <a:spAutoFit/>
          </a:bodyPr>
          <a:lstStyle/>
          <a:p>
            <a:r>
              <a:rPr lang="en-US" sz="3200" i="1" dirty="0">
                <a:solidFill>
                  <a:schemeClr val="bg1"/>
                </a:solidFill>
              </a:rPr>
              <a:t>Parents’ </a:t>
            </a:r>
          </a:p>
          <a:p>
            <a:r>
              <a:rPr lang="en-US" sz="3200" i="1" dirty="0">
                <a:solidFill>
                  <a:schemeClr val="bg1"/>
                </a:solidFill>
              </a:rPr>
              <a:t>Social &amp;</a:t>
            </a:r>
          </a:p>
          <a:p>
            <a:r>
              <a:rPr lang="en-US" sz="3200" i="1" dirty="0">
                <a:solidFill>
                  <a:schemeClr val="bg1"/>
                </a:solidFill>
              </a:rPr>
              <a:t>Economic </a:t>
            </a:r>
          </a:p>
          <a:p>
            <a:r>
              <a:rPr lang="en-US" sz="3200" i="1" dirty="0">
                <a:solidFill>
                  <a:schemeClr val="bg1"/>
                </a:solidFill>
              </a:rPr>
              <a:t>Position</a:t>
            </a:r>
          </a:p>
        </p:txBody>
      </p:sp>
      <p:sp>
        <p:nvSpPr>
          <p:cNvPr id="5" name="TextBox 4">
            <a:extLst>
              <a:ext uri="{FF2B5EF4-FFF2-40B4-BE49-F238E27FC236}">
                <a16:creationId xmlns:a16="http://schemas.microsoft.com/office/drawing/2014/main" id="{A92514B8-D0AA-4F34-B803-E72DF2C608D2}"/>
              </a:ext>
            </a:extLst>
          </p:cNvPr>
          <p:cNvSpPr txBox="1"/>
          <p:nvPr/>
        </p:nvSpPr>
        <p:spPr>
          <a:xfrm>
            <a:off x="6172200" y="2510444"/>
            <a:ext cx="1887633" cy="2062103"/>
          </a:xfrm>
          <a:prstGeom prst="rect">
            <a:avLst/>
          </a:prstGeom>
          <a:noFill/>
        </p:spPr>
        <p:txBody>
          <a:bodyPr wrap="none" rtlCol="0">
            <a:spAutoFit/>
          </a:bodyPr>
          <a:lstStyle/>
          <a:p>
            <a:r>
              <a:rPr lang="en-US" sz="3200" i="1" dirty="0">
                <a:solidFill>
                  <a:schemeClr val="bg1"/>
                </a:solidFill>
              </a:rPr>
              <a:t>Child’s </a:t>
            </a:r>
          </a:p>
          <a:p>
            <a:r>
              <a:rPr lang="en-US" sz="3200" i="1" dirty="0">
                <a:solidFill>
                  <a:schemeClr val="bg1"/>
                </a:solidFill>
              </a:rPr>
              <a:t>Social &amp;</a:t>
            </a:r>
          </a:p>
          <a:p>
            <a:r>
              <a:rPr lang="en-US" sz="3200" i="1" dirty="0">
                <a:solidFill>
                  <a:schemeClr val="bg1"/>
                </a:solidFill>
              </a:rPr>
              <a:t>Economic </a:t>
            </a:r>
          </a:p>
          <a:p>
            <a:r>
              <a:rPr lang="en-US" sz="3200" i="1" dirty="0">
                <a:solidFill>
                  <a:schemeClr val="bg1"/>
                </a:solidFill>
              </a:rPr>
              <a:t>Position</a:t>
            </a:r>
          </a:p>
        </p:txBody>
      </p:sp>
      <p:sp>
        <p:nvSpPr>
          <p:cNvPr id="6" name="TextBox 5">
            <a:extLst>
              <a:ext uri="{FF2B5EF4-FFF2-40B4-BE49-F238E27FC236}">
                <a16:creationId xmlns:a16="http://schemas.microsoft.com/office/drawing/2014/main" id="{AEF5731E-F88D-473F-BEAF-C71776C97DBF}"/>
              </a:ext>
            </a:extLst>
          </p:cNvPr>
          <p:cNvSpPr txBox="1"/>
          <p:nvPr/>
        </p:nvSpPr>
        <p:spPr>
          <a:xfrm>
            <a:off x="3505200" y="4495800"/>
            <a:ext cx="1835311" cy="1077218"/>
          </a:xfrm>
          <a:prstGeom prst="rect">
            <a:avLst/>
          </a:prstGeom>
          <a:noFill/>
        </p:spPr>
        <p:txBody>
          <a:bodyPr wrap="none" rtlCol="0">
            <a:spAutoFit/>
          </a:bodyPr>
          <a:lstStyle/>
          <a:p>
            <a:pPr algn="ctr"/>
            <a:r>
              <a:rPr lang="en-US" sz="3200" i="1" dirty="0">
                <a:solidFill>
                  <a:schemeClr val="bg1"/>
                </a:solidFill>
              </a:rPr>
              <a:t>Child’s </a:t>
            </a:r>
          </a:p>
          <a:p>
            <a:pPr algn="ctr"/>
            <a:r>
              <a:rPr lang="en-US" sz="3200" i="1" dirty="0">
                <a:solidFill>
                  <a:schemeClr val="bg1"/>
                </a:solidFill>
              </a:rPr>
              <a:t>Education</a:t>
            </a:r>
          </a:p>
        </p:txBody>
      </p:sp>
      <p:cxnSp>
        <p:nvCxnSpPr>
          <p:cNvPr id="8" name="Straight Arrow Connector 7">
            <a:extLst>
              <a:ext uri="{FF2B5EF4-FFF2-40B4-BE49-F238E27FC236}">
                <a16:creationId xmlns:a16="http://schemas.microsoft.com/office/drawing/2014/main" id="{8E372093-ED77-41A4-8D60-77D03DBA4D78}"/>
              </a:ext>
            </a:extLst>
          </p:cNvPr>
          <p:cNvCxnSpPr/>
          <p:nvPr/>
        </p:nvCxnSpPr>
        <p:spPr>
          <a:xfrm>
            <a:off x="2667000" y="4343400"/>
            <a:ext cx="838200" cy="6858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32A672F-D1DF-4EE4-9244-FF9865C769DB}"/>
              </a:ext>
            </a:extLst>
          </p:cNvPr>
          <p:cNvCxnSpPr>
            <a:cxnSpLocks/>
          </p:cNvCxnSpPr>
          <p:nvPr/>
        </p:nvCxnSpPr>
        <p:spPr>
          <a:xfrm flipV="1">
            <a:off x="5257800" y="4357255"/>
            <a:ext cx="838200" cy="6858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E0CC72CD-545E-469F-8E04-9EAAB9B312D3}"/>
              </a:ext>
            </a:extLst>
          </p:cNvPr>
          <p:cNvSpPr/>
          <p:nvPr/>
        </p:nvSpPr>
        <p:spPr>
          <a:xfrm>
            <a:off x="2362200" y="3962400"/>
            <a:ext cx="1371600" cy="1376303"/>
          </a:xfrm>
          <a:prstGeom prst="ellipse">
            <a:avLst/>
          </a:prstGeom>
          <a:solidFill>
            <a:srgbClr val="FFFF00">
              <a:alpha val="3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400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AB148-7CCB-4FA2-AE07-0E9B5803A4EB}"/>
              </a:ext>
            </a:extLst>
          </p:cNvPr>
          <p:cNvSpPr>
            <a:spLocks noGrp="1"/>
          </p:cNvSpPr>
          <p:nvPr>
            <p:ph idx="1"/>
          </p:nvPr>
        </p:nvSpPr>
        <p:spPr/>
        <p:txBody>
          <a:bodyPr/>
          <a:lstStyle/>
          <a:p>
            <a:r>
              <a:rPr lang="en-US" b="1" dirty="0"/>
              <a:t>Intervening in Inequalities in </a:t>
            </a:r>
          </a:p>
          <a:p>
            <a:r>
              <a:rPr lang="en-US" b="1" dirty="0"/>
              <a:t>Educational Outcomes</a:t>
            </a:r>
          </a:p>
        </p:txBody>
      </p:sp>
    </p:spTree>
    <p:extLst>
      <p:ext uri="{BB962C8B-B14F-4D97-AF65-F5344CB8AC3E}">
        <p14:creationId xmlns:p14="http://schemas.microsoft.com/office/powerpoint/2010/main" val="1880547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609600" y="965200"/>
          <a:ext cx="7924800" cy="4927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52400" y="6197025"/>
            <a:ext cx="8229600" cy="523220"/>
          </a:xfrm>
          <a:prstGeom prst="rect">
            <a:avLst/>
          </a:prstGeom>
          <a:noFill/>
        </p:spPr>
        <p:txBody>
          <a:bodyPr wrap="square" rtlCol="0">
            <a:spAutoFit/>
          </a:bodyPr>
          <a:lstStyle/>
          <a:p>
            <a:r>
              <a:rPr lang="en-US" sz="1400" dirty="0">
                <a:solidFill>
                  <a:schemeClr val="bg1">
                    <a:lumMod val="75000"/>
                  </a:schemeClr>
                </a:solidFill>
              </a:rPr>
              <a:t>SOURCE: U.S. Department of Education, National Center for Education Statistics, Early Childhood Longitudinal Study, Birth Cohort (ECLS-B), Longitudinal 9-Month–Kindergarten 2007 Restricted-Use Data File.</a:t>
            </a:r>
          </a:p>
        </p:txBody>
      </p:sp>
    </p:spTree>
    <p:extLst>
      <p:ext uri="{BB962C8B-B14F-4D97-AF65-F5344CB8AC3E}">
        <p14:creationId xmlns:p14="http://schemas.microsoft.com/office/powerpoint/2010/main" val="1136438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609600" y="965200"/>
          <a:ext cx="7924800" cy="4927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52400" y="6197025"/>
            <a:ext cx="8229600" cy="523220"/>
          </a:xfrm>
          <a:prstGeom prst="rect">
            <a:avLst/>
          </a:prstGeom>
          <a:noFill/>
        </p:spPr>
        <p:txBody>
          <a:bodyPr wrap="square" rtlCol="0">
            <a:spAutoFit/>
          </a:bodyPr>
          <a:lstStyle/>
          <a:p>
            <a:r>
              <a:rPr lang="en-US" sz="1400" dirty="0">
                <a:solidFill>
                  <a:schemeClr val="bg1">
                    <a:lumMod val="75000"/>
                  </a:schemeClr>
                </a:solidFill>
              </a:rPr>
              <a:t>SOURCE: U.S. Department of Education, National Center for Education Statistics, Early Childhood Longitudinal Study, Birth Cohort (ECLS-B), Longitudinal 9-Month–Kindergarten 2007 Restricted-Use Data File.</a:t>
            </a:r>
          </a:p>
        </p:txBody>
      </p:sp>
    </p:spTree>
    <p:extLst>
      <p:ext uri="{BB962C8B-B14F-4D97-AF65-F5344CB8AC3E}">
        <p14:creationId xmlns:p14="http://schemas.microsoft.com/office/powerpoint/2010/main" val="2232325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609600" y="965200"/>
          <a:ext cx="7924800" cy="4927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52400" y="6197025"/>
            <a:ext cx="8229600" cy="523220"/>
          </a:xfrm>
          <a:prstGeom prst="rect">
            <a:avLst/>
          </a:prstGeom>
          <a:noFill/>
        </p:spPr>
        <p:txBody>
          <a:bodyPr wrap="square" rtlCol="0">
            <a:spAutoFit/>
          </a:bodyPr>
          <a:lstStyle/>
          <a:p>
            <a:r>
              <a:rPr lang="en-US" sz="1400" dirty="0">
                <a:solidFill>
                  <a:schemeClr val="bg1">
                    <a:lumMod val="75000"/>
                  </a:schemeClr>
                </a:solidFill>
              </a:rPr>
              <a:t>SOURCE: U.S. Department of Education, National Center for Education Statistics, Early Childhood Longitudinal Study, Birth Cohort (ECLS-B), Longitudinal 9-Month–Kindergarten 2007 Restricted-Use Data File.</a:t>
            </a:r>
          </a:p>
        </p:txBody>
      </p:sp>
    </p:spTree>
    <p:extLst>
      <p:ext uri="{BB962C8B-B14F-4D97-AF65-F5344CB8AC3E}">
        <p14:creationId xmlns:p14="http://schemas.microsoft.com/office/powerpoint/2010/main" val="301184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2BCB3A-1E67-4482-8BAF-ABDA04C73574}"/>
              </a:ext>
            </a:extLst>
          </p:cNvPr>
          <p:cNvSpPr/>
          <p:nvPr/>
        </p:nvSpPr>
        <p:spPr>
          <a:xfrm>
            <a:off x="0" y="1295400"/>
            <a:ext cx="91440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91DB303F-FD4C-4C0A-A1DA-A3BA63C6C2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752600"/>
            <a:ext cx="9144000" cy="3657600"/>
          </a:xfrm>
          <a:prstGeom prst="rect">
            <a:avLst/>
          </a:prstGeom>
        </p:spPr>
      </p:pic>
      <p:sp>
        <p:nvSpPr>
          <p:cNvPr id="6" name="Rectangle 5">
            <a:extLst>
              <a:ext uri="{FF2B5EF4-FFF2-40B4-BE49-F238E27FC236}">
                <a16:creationId xmlns:a16="http://schemas.microsoft.com/office/drawing/2014/main" id="{06463A92-C675-4A96-B11F-985D06CBFD16}"/>
              </a:ext>
            </a:extLst>
          </p:cNvPr>
          <p:cNvSpPr/>
          <p:nvPr/>
        </p:nvSpPr>
        <p:spPr>
          <a:xfrm>
            <a:off x="152400" y="6320135"/>
            <a:ext cx="8763000" cy="461665"/>
          </a:xfrm>
          <a:prstGeom prst="rect">
            <a:avLst/>
          </a:prstGeom>
        </p:spPr>
        <p:txBody>
          <a:bodyPr wrap="square">
            <a:spAutoFit/>
          </a:bodyPr>
          <a:lstStyle/>
          <a:p>
            <a:r>
              <a:rPr lang="en-US" sz="1200" dirty="0" err="1">
                <a:solidFill>
                  <a:schemeClr val="bg1"/>
                </a:solidFill>
              </a:rPr>
              <a:t>Souce</a:t>
            </a:r>
            <a:r>
              <a:rPr lang="en-US" sz="1200" dirty="0">
                <a:solidFill>
                  <a:schemeClr val="bg1"/>
                </a:solidFill>
              </a:rPr>
              <a:t>: "Table F-1. Income Limits for Each Fifth and Top 5 Percent of Families (All Races): 1947 to 2007", U.S. Census Bureau, Current Population Survey, Annual Social and Economic Supplements, as found at https://www.census.gov/hhes/www/income/histinc/f01AR.html</a:t>
            </a:r>
          </a:p>
        </p:txBody>
      </p:sp>
    </p:spTree>
    <p:extLst>
      <p:ext uri="{BB962C8B-B14F-4D97-AF65-F5344CB8AC3E}">
        <p14:creationId xmlns:p14="http://schemas.microsoft.com/office/powerpoint/2010/main" val="425124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609600" y="965200"/>
          <a:ext cx="7924800" cy="4927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52400" y="6197025"/>
            <a:ext cx="8229600" cy="584775"/>
          </a:xfrm>
          <a:prstGeom prst="rect">
            <a:avLst/>
          </a:prstGeom>
          <a:noFill/>
        </p:spPr>
        <p:txBody>
          <a:bodyPr wrap="square" rtlCol="0">
            <a:spAutoFit/>
          </a:bodyPr>
          <a:lstStyle/>
          <a:p>
            <a:r>
              <a:rPr lang="en-US" sz="1600" dirty="0">
                <a:solidFill>
                  <a:schemeClr val="bg1">
                    <a:lumMod val="75000"/>
                  </a:schemeClr>
                </a:solidFill>
              </a:rPr>
              <a:t>Source: National Center for Education Statistics. 2014. </a:t>
            </a:r>
            <a:r>
              <a:rPr lang="en-US" sz="1600" i="1" dirty="0">
                <a:solidFill>
                  <a:schemeClr val="bg1">
                    <a:lumMod val="75000"/>
                  </a:schemeClr>
                </a:solidFill>
              </a:rPr>
              <a:t>Digest of Education Statistics: 2014. </a:t>
            </a:r>
            <a:r>
              <a:rPr lang="en-US" sz="1600" dirty="0">
                <a:solidFill>
                  <a:schemeClr val="bg1">
                    <a:lumMod val="75000"/>
                  </a:schemeClr>
                </a:solidFill>
              </a:rPr>
              <a:t>Washington, DC: US Department of Education.  (Table 202.60)</a:t>
            </a:r>
          </a:p>
        </p:txBody>
      </p:sp>
    </p:spTree>
    <p:extLst>
      <p:ext uri="{BB962C8B-B14F-4D97-AF65-F5344CB8AC3E}">
        <p14:creationId xmlns:p14="http://schemas.microsoft.com/office/powerpoint/2010/main" val="3098102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CD2D89-BE65-4F19-9D6D-DB8B16052C46}"/>
              </a:ext>
            </a:extLst>
          </p:cNvPr>
          <p:cNvSpPr>
            <a:spLocks noGrp="1"/>
          </p:cNvSpPr>
          <p:nvPr>
            <p:ph idx="1"/>
          </p:nvPr>
        </p:nvSpPr>
        <p:spPr/>
        <p:txBody>
          <a:bodyPr/>
          <a:lstStyle/>
          <a:p>
            <a:r>
              <a:rPr lang="en-US" b="1" dirty="0"/>
              <a:t>Intervening in Early Childhood Education</a:t>
            </a:r>
          </a:p>
        </p:txBody>
      </p:sp>
    </p:spTree>
    <p:extLst>
      <p:ext uri="{BB962C8B-B14F-4D97-AF65-F5344CB8AC3E}">
        <p14:creationId xmlns:p14="http://schemas.microsoft.com/office/powerpoint/2010/main" val="1960225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CD2D89-BE65-4F19-9D6D-DB8B16052C46}"/>
              </a:ext>
            </a:extLst>
          </p:cNvPr>
          <p:cNvSpPr>
            <a:spLocks noGrp="1"/>
          </p:cNvSpPr>
          <p:nvPr>
            <p:ph idx="1"/>
          </p:nvPr>
        </p:nvSpPr>
        <p:spPr/>
        <p:txBody>
          <a:bodyPr/>
          <a:lstStyle/>
          <a:p>
            <a:r>
              <a:rPr lang="en-US" b="1" dirty="0"/>
              <a:t>Intervening in Early Childhood Education</a:t>
            </a:r>
          </a:p>
          <a:p>
            <a:endParaRPr lang="en-US" b="1" dirty="0"/>
          </a:p>
          <a:p>
            <a:r>
              <a:rPr lang="en-US" dirty="0"/>
              <a:t>…and likewise for other places in which we might intervene in educational inequalities</a:t>
            </a:r>
          </a:p>
        </p:txBody>
      </p:sp>
    </p:spTree>
    <p:extLst>
      <p:ext uri="{BB962C8B-B14F-4D97-AF65-F5344CB8AC3E}">
        <p14:creationId xmlns:p14="http://schemas.microsoft.com/office/powerpoint/2010/main" val="2774134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44FC8A-8EC8-4020-A9BF-E5324E0E7DDE}"/>
              </a:ext>
            </a:extLst>
          </p:cNvPr>
          <p:cNvSpPr>
            <a:spLocks noGrp="1"/>
          </p:cNvSpPr>
          <p:nvPr>
            <p:ph idx="1"/>
          </p:nvPr>
        </p:nvSpPr>
        <p:spPr>
          <a:xfrm>
            <a:off x="457200" y="1600200"/>
            <a:ext cx="8229600" cy="4525963"/>
          </a:xfrm>
        </p:spPr>
        <p:txBody>
          <a:bodyPr/>
          <a:lstStyle/>
          <a:p>
            <a:r>
              <a:rPr lang="en-US" b="1" dirty="0"/>
              <a:t>So Far, We’ve Talked About This…</a:t>
            </a:r>
          </a:p>
          <a:p>
            <a:endParaRPr lang="en-US" dirty="0"/>
          </a:p>
        </p:txBody>
      </p:sp>
      <p:sp>
        <p:nvSpPr>
          <p:cNvPr id="4" name="TextBox 3">
            <a:extLst>
              <a:ext uri="{FF2B5EF4-FFF2-40B4-BE49-F238E27FC236}">
                <a16:creationId xmlns:a16="http://schemas.microsoft.com/office/drawing/2014/main" id="{D9449C03-9413-405F-9F43-E374DB40F72E}"/>
              </a:ext>
            </a:extLst>
          </p:cNvPr>
          <p:cNvSpPr txBox="1"/>
          <p:nvPr/>
        </p:nvSpPr>
        <p:spPr>
          <a:xfrm>
            <a:off x="914400" y="2514600"/>
            <a:ext cx="1887633" cy="2062103"/>
          </a:xfrm>
          <a:prstGeom prst="rect">
            <a:avLst/>
          </a:prstGeom>
          <a:noFill/>
        </p:spPr>
        <p:txBody>
          <a:bodyPr wrap="none" rtlCol="0">
            <a:spAutoFit/>
          </a:bodyPr>
          <a:lstStyle/>
          <a:p>
            <a:r>
              <a:rPr lang="en-US" sz="3200" i="1" dirty="0">
                <a:solidFill>
                  <a:schemeClr val="bg1"/>
                </a:solidFill>
              </a:rPr>
              <a:t>Parents’ </a:t>
            </a:r>
          </a:p>
          <a:p>
            <a:r>
              <a:rPr lang="en-US" sz="3200" i="1" dirty="0">
                <a:solidFill>
                  <a:schemeClr val="bg1"/>
                </a:solidFill>
              </a:rPr>
              <a:t>Social &amp;</a:t>
            </a:r>
          </a:p>
          <a:p>
            <a:r>
              <a:rPr lang="en-US" sz="3200" i="1" dirty="0">
                <a:solidFill>
                  <a:schemeClr val="bg1"/>
                </a:solidFill>
              </a:rPr>
              <a:t>Economic </a:t>
            </a:r>
          </a:p>
          <a:p>
            <a:r>
              <a:rPr lang="en-US" sz="3200" i="1" dirty="0">
                <a:solidFill>
                  <a:schemeClr val="bg1"/>
                </a:solidFill>
              </a:rPr>
              <a:t>Position</a:t>
            </a:r>
          </a:p>
        </p:txBody>
      </p:sp>
      <p:sp>
        <p:nvSpPr>
          <p:cNvPr id="5" name="TextBox 4">
            <a:extLst>
              <a:ext uri="{FF2B5EF4-FFF2-40B4-BE49-F238E27FC236}">
                <a16:creationId xmlns:a16="http://schemas.microsoft.com/office/drawing/2014/main" id="{A92514B8-D0AA-4F34-B803-E72DF2C608D2}"/>
              </a:ext>
            </a:extLst>
          </p:cNvPr>
          <p:cNvSpPr txBox="1"/>
          <p:nvPr/>
        </p:nvSpPr>
        <p:spPr>
          <a:xfrm>
            <a:off x="6172200" y="2510444"/>
            <a:ext cx="1887633" cy="2062103"/>
          </a:xfrm>
          <a:prstGeom prst="rect">
            <a:avLst/>
          </a:prstGeom>
          <a:noFill/>
        </p:spPr>
        <p:txBody>
          <a:bodyPr wrap="none" rtlCol="0">
            <a:spAutoFit/>
          </a:bodyPr>
          <a:lstStyle/>
          <a:p>
            <a:r>
              <a:rPr lang="en-US" sz="3200" i="1" dirty="0">
                <a:solidFill>
                  <a:schemeClr val="bg1"/>
                </a:solidFill>
              </a:rPr>
              <a:t>Child’s </a:t>
            </a:r>
          </a:p>
          <a:p>
            <a:r>
              <a:rPr lang="en-US" sz="3200" i="1" dirty="0">
                <a:solidFill>
                  <a:schemeClr val="bg1"/>
                </a:solidFill>
              </a:rPr>
              <a:t>Social &amp;</a:t>
            </a:r>
          </a:p>
          <a:p>
            <a:r>
              <a:rPr lang="en-US" sz="3200" i="1" dirty="0">
                <a:solidFill>
                  <a:schemeClr val="bg1"/>
                </a:solidFill>
              </a:rPr>
              <a:t>Economic </a:t>
            </a:r>
          </a:p>
          <a:p>
            <a:r>
              <a:rPr lang="en-US" sz="3200" i="1" dirty="0">
                <a:solidFill>
                  <a:schemeClr val="bg1"/>
                </a:solidFill>
              </a:rPr>
              <a:t>Position</a:t>
            </a:r>
          </a:p>
        </p:txBody>
      </p:sp>
      <p:sp>
        <p:nvSpPr>
          <p:cNvPr id="6" name="TextBox 5">
            <a:extLst>
              <a:ext uri="{FF2B5EF4-FFF2-40B4-BE49-F238E27FC236}">
                <a16:creationId xmlns:a16="http://schemas.microsoft.com/office/drawing/2014/main" id="{AEF5731E-F88D-473F-BEAF-C71776C97DBF}"/>
              </a:ext>
            </a:extLst>
          </p:cNvPr>
          <p:cNvSpPr txBox="1"/>
          <p:nvPr/>
        </p:nvSpPr>
        <p:spPr>
          <a:xfrm>
            <a:off x="3505200" y="4495800"/>
            <a:ext cx="1835311" cy="1077218"/>
          </a:xfrm>
          <a:prstGeom prst="rect">
            <a:avLst/>
          </a:prstGeom>
          <a:noFill/>
        </p:spPr>
        <p:txBody>
          <a:bodyPr wrap="none" rtlCol="0">
            <a:spAutoFit/>
          </a:bodyPr>
          <a:lstStyle/>
          <a:p>
            <a:pPr algn="ctr"/>
            <a:r>
              <a:rPr lang="en-US" sz="3200" i="1" dirty="0">
                <a:solidFill>
                  <a:schemeClr val="bg1"/>
                </a:solidFill>
              </a:rPr>
              <a:t>Child’s </a:t>
            </a:r>
          </a:p>
          <a:p>
            <a:pPr algn="ctr"/>
            <a:r>
              <a:rPr lang="en-US" sz="3200" i="1" dirty="0">
                <a:solidFill>
                  <a:schemeClr val="bg1"/>
                </a:solidFill>
              </a:rPr>
              <a:t>Education</a:t>
            </a:r>
          </a:p>
        </p:txBody>
      </p:sp>
      <p:cxnSp>
        <p:nvCxnSpPr>
          <p:cNvPr id="8" name="Straight Arrow Connector 7">
            <a:extLst>
              <a:ext uri="{FF2B5EF4-FFF2-40B4-BE49-F238E27FC236}">
                <a16:creationId xmlns:a16="http://schemas.microsoft.com/office/drawing/2014/main" id="{8E372093-ED77-41A4-8D60-77D03DBA4D78}"/>
              </a:ext>
            </a:extLst>
          </p:cNvPr>
          <p:cNvCxnSpPr/>
          <p:nvPr/>
        </p:nvCxnSpPr>
        <p:spPr>
          <a:xfrm>
            <a:off x="2667000" y="4343400"/>
            <a:ext cx="838200" cy="6858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32A672F-D1DF-4EE4-9244-FF9865C769DB}"/>
              </a:ext>
            </a:extLst>
          </p:cNvPr>
          <p:cNvCxnSpPr>
            <a:cxnSpLocks/>
          </p:cNvCxnSpPr>
          <p:nvPr/>
        </p:nvCxnSpPr>
        <p:spPr>
          <a:xfrm flipV="1">
            <a:off x="5257800" y="4357255"/>
            <a:ext cx="838200" cy="6858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E0CC72CD-545E-469F-8E04-9EAAB9B312D3}"/>
              </a:ext>
            </a:extLst>
          </p:cNvPr>
          <p:cNvSpPr/>
          <p:nvPr/>
        </p:nvSpPr>
        <p:spPr>
          <a:xfrm>
            <a:off x="2362200" y="3962400"/>
            <a:ext cx="1371600" cy="1376303"/>
          </a:xfrm>
          <a:prstGeom prst="ellipse">
            <a:avLst/>
          </a:prstGeom>
          <a:solidFill>
            <a:srgbClr val="FFFF00">
              <a:alpha val="3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738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44FC8A-8EC8-4020-A9BF-E5324E0E7DDE}"/>
              </a:ext>
            </a:extLst>
          </p:cNvPr>
          <p:cNvSpPr>
            <a:spLocks noGrp="1"/>
          </p:cNvSpPr>
          <p:nvPr>
            <p:ph idx="1"/>
          </p:nvPr>
        </p:nvSpPr>
        <p:spPr>
          <a:xfrm>
            <a:off x="457200" y="1600200"/>
            <a:ext cx="8229600" cy="4525963"/>
          </a:xfrm>
        </p:spPr>
        <p:txBody>
          <a:bodyPr/>
          <a:lstStyle/>
          <a:p>
            <a:r>
              <a:rPr lang="en-US" b="1" dirty="0"/>
              <a:t>…but What About This?</a:t>
            </a:r>
          </a:p>
          <a:p>
            <a:endParaRPr lang="en-US" dirty="0"/>
          </a:p>
        </p:txBody>
      </p:sp>
      <p:sp>
        <p:nvSpPr>
          <p:cNvPr id="4" name="TextBox 3">
            <a:extLst>
              <a:ext uri="{FF2B5EF4-FFF2-40B4-BE49-F238E27FC236}">
                <a16:creationId xmlns:a16="http://schemas.microsoft.com/office/drawing/2014/main" id="{D9449C03-9413-405F-9F43-E374DB40F72E}"/>
              </a:ext>
            </a:extLst>
          </p:cNvPr>
          <p:cNvSpPr txBox="1"/>
          <p:nvPr/>
        </p:nvSpPr>
        <p:spPr>
          <a:xfrm>
            <a:off x="914400" y="2514600"/>
            <a:ext cx="1887633" cy="2062103"/>
          </a:xfrm>
          <a:prstGeom prst="rect">
            <a:avLst/>
          </a:prstGeom>
          <a:noFill/>
        </p:spPr>
        <p:txBody>
          <a:bodyPr wrap="none" rtlCol="0">
            <a:spAutoFit/>
          </a:bodyPr>
          <a:lstStyle/>
          <a:p>
            <a:r>
              <a:rPr lang="en-US" sz="3200" i="1" dirty="0">
                <a:solidFill>
                  <a:schemeClr val="bg1"/>
                </a:solidFill>
              </a:rPr>
              <a:t>Parents’ </a:t>
            </a:r>
          </a:p>
          <a:p>
            <a:r>
              <a:rPr lang="en-US" sz="3200" i="1" dirty="0">
                <a:solidFill>
                  <a:schemeClr val="bg1"/>
                </a:solidFill>
              </a:rPr>
              <a:t>Social &amp;</a:t>
            </a:r>
          </a:p>
          <a:p>
            <a:r>
              <a:rPr lang="en-US" sz="3200" i="1" dirty="0">
                <a:solidFill>
                  <a:schemeClr val="bg1"/>
                </a:solidFill>
              </a:rPr>
              <a:t>Economic </a:t>
            </a:r>
          </a:p>
          <a:p>
            <a:r>
              <a:rPr lang="en-US" sz="3200" i="1" dirty="0">
                <a:solidFill>
                  <a:schemeClr val="bg1"/>
                </a:solidFill>
              </a:rPr>
              <a:t>Position</a:t>
            </a:r>
          </a:p>
        </p:txBody>
      </p:sp>
      <p:sp>
        <p:nvSpPr>
          <p:cNvPr id="5" name="TextBox 4">
            <a:extLst>
              <a:ext uri="{FF2B5EF4-FFF2-40B4-BE49-F238E27FC236}">
                <a16:creationId xmlns:a16="http://schemas.microsoft.com/office/drawing/2014/main" id="{A92514B8-D0AA-4F34-B803-E72DF2C608D2}"/>
              </a:ext>
            </a:extLst>
          </p:cNvPr>
          <p:cNvSpPr txBox="1"/>
          <p:nvPr/>
        </p:nvSpPr>
        <p:spPr>
          <a:xfrm>
            <a:off x="6172200" y="2510444"/>
            <a:ext cx="1887633" cy="2062103"/>
          </a:xfrm>
          <a:prstGeom prst="rect">
            <a:avLst/>
          </a:prstGeom>
          <a:noFill/>
        </p:spPr>
        <p:txBody>
          <a:bodyPr wrap="none" rtlCol="0">
            <a:spAutoFit/>
          </a:bodyPr>
          <a:lstStyle/>
          <a:p>
            <a:r>
              <a:rPr lang="en-US" sz="3200" i="1" dirty="0">
                <a:solidFill>
                  <a:schemeClr val="bg1"/>
                </a:solidFill>
              </a:rPr>
              <a:t>Child’s </a:t>
            </a:r>
          </a:p>
          <a:p>
            <a:r>
              <a:rPr lang="en-US" sz="3200" i="1" dirty="0">
                <a:solidFill>
                  <a:schemeClr val="bg1"/>
                </a:solidFill>
              </a:rPr>
              <a:t>Social &amp;</a:t>
            </a:r>
          </a:p>
          <a:p>
            <a:r>
              <a:rPr lang="en-US" sz="3200" i="1" dirty="0">
                <a:solidFill>
                  <a:schemeClr val="bg1"/>
                </a:solidFill>
              </a:rPr>
              <a:t>Economic </a:t>
            </a:r>
          </a:p>
          <a:p>
            <a:r>
              <a:rPr lang="en-US" sz="3200" i="1" dirty="0">
                <a:solidFill>
                  <a:schemeClr val="bg1"/>
                </a:solidFill>
              </a:rPr>
              <a:t>Position</a:t>
            </a:r>
          </a:p>
        </p:txBody>
      </p:sp>
      <p:sp>
        <p:nvSpPr>
          <p:cNvPr id="6" name="TextBox 5">
            <a:extLst>
              <a:ext uri="{FF2B5EF4-FFF2-40B4-BE49-F238E27FC236}">
                <a16:creationId xmlns:a16="http://schemas.microsoft.com/office/drawing/2014/main" id="{AEF5731E-F88D-473F-BEAF-C71776C97DBF}"/>
              </a:ext>
            </a:extLst>
          </p:cNvPr>
          <p:cNvSpPr txBox="1"/>
          <p:nvPr/>
        </p:nvSpPr>
        <p:spPr>
          <a:xfrm>
            <a:off x="3505200" y="4495800"/>
            <a:ext cx="1835311" cy="1077218"/>
          </a:xfrm>
          <a:prstGeom prst="rect">
            <a:avLst/>
          </a:prstGeom>
          <a:noFill/>
        </p:spPr>
        <p:txBody>
          <a:bodyPr wrap="none" rtlCol="0">
            <a:spAutoFit/>
          </a:bodyPr>
          <a:lstStyle/>
          <a:p>
            <a:pPr algn="ctr"/>
            <a:r>
              <a:rPr lang="en-US" sz="3200" i="1" dirty="0">
                <a:solidFill>
                  <a:schemeClr val="bg1"/>
                </a:solidFill>
              </a:rPr>
              <a:t>Child’s </a:t>
            </a:r>
          </a:p>
          <a:p>
            <a:pPr algn="ctr"/>
            <a:r>
              <a:rPr lang="en-US" sz="3200" i="1" dirty="0">
                <a:solidFill>
                  <a:schemeClr val="bg1"/>
                </a:solidFill>
              </a:rPr>
              <a:t>Education</a:t>
            </a:r>
          </a:p>
        </p:txBody>
      </p:sp>
      <p:cxnSp>
        <p:nvCxnSpPr>
          <p:cNvPr id="8" name="Straight Arrow Connector 7">
            <a:extLst>
              <a:ext uri="{FF2B5EF4-FFF2-40B4-BE49-F238E27FC236}">
                <a16:creationId xmlns:a16="http://schemas.microsoft.com/office/drawing/2014/main" id="{8E372093-ED77-41A4-8D60-77D03DBA4D78}"/>
              </a:ext>
            </a:extLst>
          </p:cNvPr>
          <p:cNvCxnSpPr/>
          <p:nvPr/>
        </p:nvCxnSpPr>
        <p:spPr>
          <a:xfrm>
            <a:off x="2667000" y="4343400"/>
            <a:ext cx="838200" cy="6858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32A672F-D1DF-4EE4-9244-FF9865C769DB}"/>
              </a:ext>
            </a:extLst>
          </p:cNvPr>
          <p:cNvCxnSpPr>
            <a:cxnSpLocks/>
          </p:cNvCxnSpPr>
          <p:nvPr/>
        </p:nvCxnSpPr>
        <p:spPr>
          <a:xfrm flipV="1">
            <a:off x="5257800" y="4357255"/>
            <a:ext cx="838200" cy="6858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E0CC72CD-545E-469F-8E04-9EAAB9B312D3}"/>
              </a:ext>
            </a:extLst>
          </p:cNvPr>
          <p:cNvSpPr/>
          <p:nvPr/>
        </p:nvSpPr>
        <p:spPr>
          <a:xfrm>
            <a:off x="4953000" y="3962400"/>
            <a:ext cx="1371600" cy="1376303"/>
          </a:xfrm>
          <a:prstGeom prst="ellipse">
            <a:avLst/>
          </a:prstGeom>
          <a:solidFill>
            <a:srgbClr val="FFFF00">
              <a:alpha val="3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535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C4F5A0-A646-491F-94A3-EA657D289423}"/>
              </a:ext>
            </a:extLst>
          </p:cNvPr>
          <p:cNvSpPr>
            <a:spLocks noGrp="1"/>
          </p:cNvSpPr>
          <p:nvPr>
            <p:ph idx="1"/>
          </p:nvPr>
        </p:nvSpPr>
        <p:spPr/>
        <p:txBody>
          <a:bodyPr/>
          <a:lstStyle/>
          <a:p>
            <a:r>
              <a:rPr lang="en-US" b="1" dirty="0"/>
              <a:t>Discussion</a:t>
            </a:r>
            <a:endParaRPr lang="en-US" dirty="0"/>
          </a:p>
          <a:p>
            <a:endParaRPr lang="en-US" b="1" dirty="0"/>
          </a:p>
          <a:p>
            <a:r>
              <a:rPr lang="en-US" dirty="0"/>
              <a:t>What are the roles of schools and families in creating inequalities in educational outcomes?</a:t>
            </a:r>
          </a:p>
        </p:txBody>
      </p:sp>
    </p:spTree>
    <p:extLst>
      <p:ext uri="{BB962C8B-B14F-4D97-AF65-F5344CB8AC3E}">
        <p14:creationId xmlns:p14="http://schemas.microsoft.com/office/powerpoint/2010/main" val="1461260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ummer setback learning">
            <a:extLst>
              <a:ext uri="{FF2B5EF4-FFF2-40B4-BE49-F238E27FC236}">
                <a16:creationId xmlns:a16="http://schemas.microsoft.com/office/drawing/2014/main" id="{7C351289-20BA-4A20-9DEF-259341E2B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63099" cy="5791200"/>
          </a:xfrm>
          <a:prstGeom prst="rect">
            <a:avLst/>
          </a:prstGeom>
          <a:solidFill>
            <a:schemeClr val="bg1"/>
          </a:solidFill>
        </p:spPr>
      </p:pic>
    </p:spTree>
    <p:extLst>
      <p:ext uri="{BB962C8B-B14F-4D97-AF65-F5344CB8AC3E}">
        <p14:creationId xmlns:p14="http://schemas.microsoft.com/office/powerpoint/2010/main" val="1630793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44FC8A-8EC8-4020-A9BF-E5324E0E7DDE}"/>
              </a:ext>
            </a:extLst>
          </p:cNvPr>
          <p:cNvSpPr>
            <a:spLocks noGrp="1"/>
          </p:cNvSpPr>
          <p:nvPr>
            <p:ph idx="1"/>
          </p:nvPr>
        </p:nvSpPr>
        <p:spPr>
          <a:xfrm>
            <a:off x="457200" y="1600200"/>
            <a:ext cx="8229600" cy="4525963"/>
          </a:xfrm>
        </p:spPr>
        <p:txBody>
          <a:bodyPr/>
          <a:lstStyle/>
          <a:p>
            <a:r>
              <a:rPr lang="en-US" b="1" dirty="0"/>
              <a:t>Should We Intervene in Schools? Or Families?</a:t>
            </a:r>
          </a:p>
          <a:p>
            <a:endParaRPr lang="en-US" dirty="0"/>
          </a:p>
        </p:txBody>
      </p:sp>
      <p:sp>
        <p:nvSpPr>
          <p:cNvPr id="4" name="TextBox 3">
            <a:extLst>
              <a:ext uri="{FF2B5EF4-FFF2-40B4-BE49-F238E27FC236}">
                <a16:creationId xmlns:a16="http://schemas.microsoft.com/office/drawing/2014/main" id="{D9449C03-9413-405F-9F43-E374DB40F72E}"/>
              </a:ext>
            </a:extLst>
          </p:cNvPr>
          <p:cNvSpPr txBox="1"/>
          <p:nvPr/>
        </p:nvSpPr>
        <p:spPr>
          <a:xfrm>
            <a:off x="914400" y="2514600"/>
            <a:ext cx="1887633" cy="2062103"/>
          </a:xfrm>
          <a:prstGeom prst="rect">
            <a:avLst/>
          </a:prstGeom>
          <a:noFill/>
        </p:spPr>
        <p:txBody>
          <a:bodyPr wrap="none" rtlCol="0">
            <a:spAutoFit/>
          </a:bodyPr>
          <a:lstStyle/>
          <a:p>
            <a:r>
              <a:rPr lang="en-US" sz="3200" i="1" dirty="0">
                <a:solidFill>
                  <a:schemeClr val="bg1"/>
                </a:solidFill>
              </a:rPr>
              <a:t>Parents’ </a:t>
            </a:r>
          </a:p>
          <a:p>
            <a:r>
              <a:rPr lang="en-US" sz="3200" i="1" dirty="0">
                <a:solidFill>
                  <a:schemeClr val="bg1"/>
                </a:solidFill>
              </a:rPr>
              <a:t>Social &amp;</a:t>
            </a:r>
          </a:p>
          <a:p>
            <a:r>
              <a:rPr lang="en-US" sz="3200" i="1" dirty="0">
                <a:solidFill>
                  <a:schemeClr val="bg1"/>
                </a:solidFill>
              </a:rPr>
              <a:t>Economic </a:t>
            </a:r>
          </a:p>
          <a:p>
            <a:r>
              <a:rPr lang="en-US" sz="3200" i="1" dirty="0">
                <a:solidFill>
                  <a:schemeClr val="bg1"/>
                </a:solidFill>
              </a:rPr>
              <a:t>Position</a:t>
            </a:r>
          </a:p>
        </p:txBody>
      </p:sp>
      <p:sp>
        <p:nvSpPr>
          <p:cNvPr id="5" name="TextBox 4">
            <a:extLst>
              <a:ext uri="{FF2B5EF4-FFF2-40B4-BE49-F238E27FC236}">
                <a16:creationId xmlns:a16="http://schemas.microsoft.com/office/drawing/2014/main" id="{A92514B8-D0AA-4F34-B803-E72DF2C608D2}"/>
              </a:ext>
            </a:extLst>
          </p:cNvPr>
          <p:cNvSpPr txBox="1"/>
          <p:nvPr/>
        </p:nvSpPr>
        <p:spPr>
          <a:xfrm>
            <a:off x="6172200" y="2510444"/>
            <a:ext cx="1887633" cy="2062103"/>
          </a:xfrm>
          <a:prstGeom prst="rect">
            <a:avLst/>
          </a:prstGeom>
          <a:noFill/>
        </p:spPr>
        <p:txBody>
          <a:bodyPr wrap="none" rtlCol="0">
            <a:spAutoFit/>
          </a:bodyPr>
          <a:lstStyle/>
          <a:p>
            <a:r>
              <a:rPr lang="en-US" sz="3200" i="1" dirty="0">
                <a:solidFill>
                  <a:schemeClr val="bg1"/>
                </a:solidFill>
              </a:rPr>
              <a:t>Child’s </a:t>
            </a:r>
          </a:p>
          <a:p>
            <a:r>
              <a:rPr lang="en-US" sz="3200" i="1" dirty="0">
                <a:solidFill>
                  <a:schemeClr val="bg1"/>
                </a:solidFill>
              </a:rPr>
              <a:t>Social &amp;</a:t>
            </a:r>
          </a:p>
          <a:p>
            <a:r>
              <a:rPr lang="en-US" sz="3200" i="1" dirty="0">
                <a:solidFill>
                  <a:schemeClr val="bg1"/>
                </a:solidFill>
              </a:rPr>
              <a:t>Economic </a:t>
            </a:r>
          </a:p>
          <a:p>
            <a:r>
              <a:rPr lang="en-US" sz="3200" i="1" dirty="0">
                <a:solidFill>
                  <a:schemeClr val="bg1"/>
                </a:solidFill>
              </a:rPr>
              <a:t>Position</a:t>
            </a:r>
          </a:p>
        </p:txBody>
      </p:sp>
      <p:sp>
        <p:nvSpPr>
          <p:cNvPr id="6" name="TextBox 5">
            <a:extLst>
              <a:ext uri="{FF2B5EF4-FFF2-40B4-BE49-F238E27FC236}">
                <a16:creationId xmlns:a16="http://schemas.microsoft.com/office/drawing/2014/main" id="{AEF5731E-F88D-473F-BEAF-C71776C97DBF}"/>
              </a:ext>
            </a:extLst>
          </p:cNvPr>
          <p:cNvSpPr txBox="1"/>
          <p:nvPr/>
        </p:nvSpPr>
        <p:spPr>
          <a:xfrm>
            <a:off x="3505200" y="4495800"/>
            <a:ext cx="1835311" cy="1077218"/>
          </a:xfrm>
          <a:prstGeom prst="rect">
            <a:avLst/>
          </a:prstGeom>
          <a:noFill/>
        </p:spPr>
        <p:txBody>
          <a:bodyPr wrap="none" rtlCol="0">
            <a:spAutoFit/>
          </a:bodyPr>
          <a:lstStyle/>
          <a:p>
            <a:pPr algn="ctr"/>
            <a:r>
              <a:rPr lang="en-US" sz="3200" i="1" dirty="0">
                <a:solidFill>
                  <a:schemeClr val="bg1"/>
                </a:solidFill>
              </a:rPr>
              <a:t>Child’s </a:t>
            </a:r>
          </a:p>
          <a:p>
            <a:pPr algn="ctr"/>
            <a:r>
              <a:rPr lang="en-US" sz="3200" i="1" dirty="0">
                <a:solidFill>
                  <a:schemeClr val="bg1"/>
                </a:solidFill>
              </a:rPr>
              <a:t>Education</a:t>
            </a:r>
          </a:p>
        </p:txBody>
      </p:sp>
      <p:cxnSp>
        <p:nvCxnSpPr>
          <p:cNvPr id="8" name="Straight Arrow Connector 7">
            <a:extLst>
              <a:ext uri="{FF2B5EF4-FFF2-40B4-BE49-F238E27FC236}">
                <a16:creationId xmlns:a16="http://schemas.microsoft.com/office/drawing/2014/main" id="{8E372093-ED77-41A4-8D60-77D03DBA4D78}"/>
              </a:ext>
            </a:extLst>
          </p:cNvPr>
          <p:cNvCxnSpPr/>
          <p:nvPr/>
        </p:nvCxnSpPr>
        <p:spPr>
          <a:xfrm>
            <a:off x="2667000" y="4343400"/>
            <a:ext cx="838200" cy="6858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32A672F-D1DF-4EE4-9244-FF9865C769DB}"/>
              </a:ext>
            </a:extLst>
          </p:cNvPr>
          <p:cNvCxnSpPr>
            <a:cxnSpLocks/>
          </p:cNvCxnSpPr>
          <p:nvPr/>
        </p:nvCxnSpPr>
        <p:spPr>
          <a:xfrm flipV="1">
            <a:off x="5257800" y="4357255"/>
            <a:ext cx="838200" cy="6858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E0CC72CD-545E-469F-8E04-9EAAB9B312D3}"/>
              </a:ext>
            </a:extLst>
          </p:cNvPr>
          <p:cNvSpPr/>
          <p:nvPr/>
        </p:nvSpPr>
        <p:spPr>
          <a:xfrm>
            <a:off x="2362200" y="3962400"/>
            <a:ext cx="1371600" cy="1376303"/>
          </a:xfrm>
          <a:prstGeom prst="ellipse">
            <a:avLst/>
          </a:prstGeom>
          <a:solidFill>
            <a:srgbClr val="FFFF00">
              <a:alpha val="3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82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C622F3-DF23-43C5-B640-A9F8BC3FB950}"/>
              </a:ext>
            </a:extLst>
          </p:cNvPr>
          <p:cNvSpPr>
            <a:spLocks noGrp="1"/>
          </p:cNvSpPr>
          <p:nvPr>
            <p:ph idx="1"/>
          </p:nvPr>
        </p:nvSpPr>
        <p:spPr/>
        <p:txBody>
          <a:bodyPr/>
          <a:lstStyle/>
          <a:p>
            <a:r>
              <a:rPr lang="en-US" b="1" dirty="0"/>
              <a:t>Should We Be Depressed? Cynical?</a:t>
            </a:r>
          </a:p>
        </p:txBody>
      </p:sp>
    </p:spTree>
    <p:extLst>
      <p:ext uri="{BB962C8B-B14F-4D97-AF65-F5344CB8AC3E}">
        <p14:creationId xmlns:p14="http://schemas.microsoft.com/office/powerpoint/2010/main" val="526915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 Loft Presents: Danez Smith &quot;Let America Be America Again&quot;">
            <a:hlinkClick r:id="" action="ppaction://media"/>
            <a:extLst>
              <a:ext uri="{FF2B5EF4-FFF2-40B4-BE49-F238E27FC236}">
                <a16:creationId xmlns:a16="http://schemas.microsoft.com/office/drawing/2014/main" id="{0C42CC03-C295-4498-BCE0-EC2248716D64}"/>
              </a:ext>
            </a:extLst>
          </p:cNvPr>
          <p:cNvPicPr>
            <a:picLocks noRot="1" noChangeAspect="1"/>
          </p:cNvPicPr>
          <p:nvPr>
            <a:videoFile r:link="rId1"/>
          </p:nvPr>
        </p:nvPicPr>
        <p:blipFill>
          <a:blip r:embed="rId3"/>
          <a:stretch>
            <a:fillRect/>
          </a:stretch>
        </p:blipFill>
        <p:spPr>
          <a:xfrm>
            <a:off x="228600" y="914400"/>
            <a:ext cx="8534400" cy="4800600"/>
          </a:xfrm>
          <a:prstGeom prst="rect">
            <a:avLst/>
          </a:prstGeom>
        </p:spPr>
      </p:pic>
      <p:sp>
        <p:nvSpPr>
          <p:cNvPr id="5" name="Rectangle 4">
            <a:extLst>
              <a:ext uri="{FF2B5EF4-FFF2-40B4-BE49-F238E27FC236}">
                <a16:creationId xmlns:a16="http://schemas.microsoft.com/office/drawing/2014/main" id="{1D429863-39D0-43B4-A2FD-B4CC69384412}"/>
              </a:ext>
            </a:extLst>
          </p:cNvPr>
          <p:cNvSpPr/>
          <p:nvPr/>
        </p:nvSpPr>
        <p:spPr>
          <a:xfrm>
            <a:off x="381000" y="5943600"/>
            <a:ext cx="4572000" cy="646331"/>
          </a:xfrm>
          <a:prstGeom prst="rect">
            <a:avLst/>
          </a:prstGeom>
        </p:spPr>
        <p:txBody>
          <a:bodyPr>
            <a:spAutoFit/>
          </a:bodyPr>
          <a:lstStyle/>
          <a:p>
            <a:r>
              <a:rPr lang="en-US" dirty="0">
                <a:solidFill>
                  <a:schemeClr val="bg1"/>
                </a:solidFill>
              </a:rPr>
              <a:t>Langston Hughes</a:t>
            </a:r>
          </a:p>
          <a:p>
            <a:r>
              <a:rPr lang="en-US" i="1" dirty="0">
                <a:solidFill>
                  <a:schemeClr val="bg1"/>
                </a:solidFill>
              </a:rPr>
              <a:t>Let America Be America Again</a:t>
            </a:r>
          </a:p>
        </p:txBody>
      </p:sp>
    </p:spTree>
    <p:extLst>
      <p:ext uri="{BB962C8B-B14F-4D97-AF65-F5344CB8AC3E}">
        <p14:creationId xmlns:p14="http://schemas.microsoft.com/office/powerpoint/2010/main" val="222724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62CE72-BDF9-4950-8032-DE86C4E2FB35}"/>
              </a:ext>
            </a:extLst>
          </p:cNvPr>
          <p:cNvPicPr>
            <a:picLocks noChangeAspect="1"/>
          </p:cNvPicPr>
          <p:nvPr/>
        </p:nvPicPr>
        <p:blipFill>
          <a:blip r:embed="rId2"/>
          <a:stretch>
            <a:fillRect/>
          </a:stretch>
        </p:blipFill>
        <p:spPr>
          <a:xfrm>
            <a:off x="0" y="555842"/>
            <a:ext cx="9144000" cy="5746315"/>
          </a:xfrm>
          <a:prstGeom prst="rect">
            <a:avLst/>
          </a:prstGeom>
        </p:spPr>
      </p:pic>
    </p:spTree>
    <p:extLst>
      <p:ext uri="{BB962C8B-B14F-4D97-AF65-F5344CB8AC3E}">
        <p14:creationId xmlns:p14="http://schemas.microsoft.com/office/powerpoint/2010/main" val="64337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0E3DC3-8543-484C-862D-F83D7CD77D80}"/>
              </a:ext>
            </a:extLst>
          </p:cNvPr>
          <p:cNvSpPr>
            <a:spLocks noGrp="1"/>
          </p:cNvSpPr>
          <p:nvPr>
            <p:ph idx="1"/>
          </p:nvPr>
        </p:nvSpPr>
        <p:spPr/>
        <p:txBody>
          <a:bodyPr/>
          <a:lstStyle/>
          <a:p>
            <a:r>
              <a:rPr lang="en-US" b="1" dirty="0"/>
              <a:t>The American Dream?</a:t>
            </a:r>
          </a:p>
        </p:txBody>
      </p:sp>
    </p:spTree>
    <p:extLst>
      <p:ext uri="{BB962C8B-B14F-4D97-AF65-F5344CB8AC3E}">
        <p14:creationId xmlns:p14="http://schemas.microsoft.com/office/powerpoint/2010/main" val="2403987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0E3DC3-8543-484C-862D-F83D7CD77D80}"/>
              </a:ext>
            </a:extLst>
          </p:cNvPr>
          <p:cNvSpPr>
            <a:spLocks noGrp="1"/>
          </p:cNvSpPr>
          <p:nvPr>
            <p:ph idx="1"/>
          </p:nvPr>
        </p:nvSpPr>
        <p:spPr/>
        <p:txBody>
          <a:bodyPr/>
          <a:lstStyle/>
          <a:p>
            <a:r>
              <a:rPr lang="en-US" b="1" dirty="0"/>
              <a:t>The American Dream?</a:t>
            </a:r>
            <a:endParaRPr lang="en-US" dirty="0"/>
          </a:p>
          <a:p>
            <a:endParaRPr lang="en-US" b="1" dirty="0"/>
          </a:p>
          <a:p>
            <a:r>
              <a:rPr lang="en-US" dirty="0"/>
              <a:t>Not yet</a:t>
            </a:r>
          </a:p>
        </p:txBody>
      </p:sp>
    </p:spTree>
    <p:extLst>
      <p:ext uri="{BB962C8B-B14F-4D97-AF65-F5344CB8AC3E}">
        <p14:creationId xmlns:p14="http://schemas.microsoft.com/office/powerpoint/2010/main" val="1897572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0E3DC3-8543-484C-862D-F83D7CD77D80}"/>
              </a:ext>
            </a:extLst>
          </p:cNvPr>
          <p:cNvSpPr>
            <a:spLocks noGrp="1"/>
          </p:cNvSpPr>
          <p:nvPr>
            <p:ph idx="1"/>
          </p:nvPr>
        </p:nvSpPr>
        <p:spPr/>
        <p:txBody>
          <a:bodyPr>
            <a:noAutofit/>
          </a:bodyPr>
          <a:lstStyle/>
          <a:p>
            <a:r>
              <a:rPr lang="en-US" b="1" dirty="0"/>
              <a:t>The American Dream?</a:t>
            </a:r>
            <a:endParaRPr lang="en-US" dirty="0"/>
          </a:p>
          <a:p>
            <a:endParaRPr lang="en-US" b="1" dirty="0"/>
          </a:p>
          <a:p>
            <a:r>
              <a:rPr lang="en-US" sz="2800" dirty="0"/>
              <a:t>“O, let America be America again—</a:t>
            </a:r>
          </a:p>
          <a:p>
            <a:r>
              <a:rPr lang="en-US" sz="2800" dirty="0"/>
              <a:t>The land that never has been yet—</a:t>
            </a:r>
          </a:p>
          <a:p>
            <a:r>
              <a:rPr lang="en-US" sz="2800" dirty="0"/>
              <a:t>And yet must be—the land where every man is free.”</a:t>
            </a:r>
          </a:p>
          <a:p>
            <a:endParaRPr lang="en-US" sz="2800" dirty="0"/>
          </a:p>
          <a:p>
            <a:r>
              <a:rPr lang="en-US" sz="2800" dirty="0"/>
              <a:t>Langston Hughes</a:t>
            </a:r>
          </a:p>
          <a:p>
            <a:r>
              <a:rPr lang="en-US" sz="2800" i="1" dirty="0"/>
              <a:t>Let America Be America Again</a:t>
            </a:r>
          </a:p>
        </p:txBody>
      </p:sp>
    </p:spTree>
    <p:extLst>
      <p:ext uri="{BB962C8B-B14F-4D97-AF65-F5344CB8AC3E}">
        <p14:creationId xmlns:p14="http://schemas.microsoft.com/office/powerpoint/2010/main" val="2085686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0E3DC3-8543-484C-862D-F83D7CD77D80}"/>
              </a:ext>
            </a:extLst>
          </p:cNvPr>
          <p:cNvSpPr>
            <a:spLocks noGrp="1"/>
          </p:cNvSpPr>
          <p:nvPr>
            <p:ph idx="1"/>
          </p:nvPr>
        </p:nvSpPr>
        <p:spPr/>
        <p:txBody>
          <a:bodyPr>
            <a:noAutofit/>
          </a:bodyPr>
          <a:lstStyle/>
          <a:p>
            <a:r>
              <a:rPr lang="en-US" b="1" dirty="0"/>
              <a:t>The American Dream?</a:t>
            </a:r>
            <a:endParaRPr lang="en-US" dirty="0"/>
          </a:p>
          <a:p>
            <a:endParaRPr lang="en-US" b="1" dirty="0"/>
          </a:p>
          <a:p>
            <a:r>
              <a:rPr lang="en-US" sz="2800" dirty="0"/>
              <a:t>“O, let America be America again—</a:t>
            </a:r>
          </a:p>
          <a:p>
            <a:r>
              <a:rPr lang="en-US" sz="2800" dirty="0"/>
              <a:t>The land that never has been yet—</a:t>
            </a:r>
          </a:p>
          <a:p>
            <a:r>
              <a:rPr lang="en-US" sz="2800" dirty="0"/>
              <a:t>And yet must be—the land where every </a:t>
            </a:r>
            <a:r>
              <a:rPr lang="en-US" sz="2800" strike="dblStrike" dirty="0"/>
              <a:t>man</a:t>
            </a:r>
            <a:r>
              <a:rPr lang="en-US" sz="2800" dirty="0"/>
              <a:t> is free.”</a:t>
            </a:r>
          </a:p>
          <a:p>
            <a:endParaRPr lang="en-US" sz="2800" dirty="0"/>
          </a:p>
          <a:p>
            <a:r>
              <a:rPr lang="en-US" sz="2800" dirty="0"/>
              <a:t>Langston Hughes</a:t>
            </a:r>
          </a:p>
          <a:p>
            <a:r>
              <a:rPr lang="en-US" sz="2800" i="1" dirty="0"/>
              <a:t>Let America Be America Again</a:t>
            </a:r>
          </a:p>
        </p:txBody>
      </p:sp>
      <p:sp>
        <p:nvSpPr>
          <p:cNvPr id="2" name="TextBox 1">
            <a:extLst>
              <a:ext uri="{FF2B5EF4-FFF2-40B4-BE49-F238E27FC236}">
                <a16:creationId xmlns:a16="http://schemas.microsoft.com/office/drawing/2014/main" id="{BB9009AA-147C-439C-8E5D-2CC0BF54B37C}"/>
              </a:ext>
            </a:extLst>
          </p:cNvPr>
          <p:cNvSpPr txBox="1"/>
          <p:nvPr/>
        </p:nvSpPr>
        <p:spPr>
          <a:xfrm>
            <a:off x="6248400" y="3339961"/>
            <a:ext cx="1209434" cy="523220"/>
          </a:xfrm>
          <a:prstGeom prst="rect">
            <a:avLst/>
          </a:prstGeom>
          <a:noFill/>
        </p:spPr>
        <p:txBody>
          <a:bodyPr wrap="none" rtlCol="0">
            <a:spAutoFit/>
          </a:bodyPr>
          <a:lstStyle/>
          <a:p>
            <a:r>
              <a:rPr lang="en-US" sz="2800" dirty="0">
                <a:solidFill>
                  <a:schemeClr val="bg1"/>
                </a:solidFill>
              </a:rPr>
              <a:t>person</a:t>
            </a:r>
          </a:p>
        </p:txBody>
      </p:sp>
    </p:spTree>
    <p:extLst>
      <p:ext uri="{BB962C8B-B14F-4D97-AF65-F5344CB8AC3E}">
        <p14:creationId xmlns:p14="http://schemas.microsoft.com/office/powerpoint/2010/main" val="238131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poverty rates across countries">
            <a:extLst>
              <a:ext uri="{FF2B5EF4-FFF2-40B4-BE49-F238E27FC236}">
                <a16:creationId xmlns:a16="http://schemas.microsoft.com/office/drawing/2014/main" id="{A1B3AE4B-BD2A-4317-98B2-156CAE857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9144000"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1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A3C1AD-694D-499D-9973-8968BF1ACD71}"/>
              </a:ext>
            </a:extLst>
          </p:cNvPr>
          <p:cNvPicPr>
            <a:picLocks noChangeAspect="1"/>
          </p:cNvPicPr>
          <p:nvPr/>
        </p:nvPicPr>
        <p:blipFill>
          <a:blip r:embed="rId2"/>
          <a:stretch>
            <a:fillRect/>
          </a:stretch>
        </p:blipFill>
        <p:spPr>
          <a:xfrm>
            <a:off x="0" y="827625"/>
            <a:ext cx="9144000" cy="5202749"/>
          </a:xfrm>
          <a:prstGeom prst="rect">
            <a:avLst/>
          </a:prstGeom>
        </p:spPr>
      </p:pic>
    </p:spTree>
    <p:extLst>
      <p:ext uri="{BB962C8B-B14F-4D97-AF65-F5344CB8AC3E}">
        <p14:creationId xmlns:p14="http://schemas.microsoft.com/office/powerpoint/2010/main" val="201352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CB312B-599B-4789-9111-E1ED751A89E2}"/>
              </a:ext>
            </a:extLst>
          </p:cNvPr>
          <p:cNvSpPr>
            <a:spLocks noGrp="1"/>
          </p:cNvSpPr>
          <p:nvPr>
            <p:ph idx="1"/>
          </p:nvPr>
        </p:nvSpPr>
        <p:spPr/>
        <p:txBody>
          <a:bodyPr/>
          <a:lstStyle/>
          <a:p>
            <a:r>
              <a:rPr lang="en-US" b="1" dirty="0"/>
              <a:t>Summary</a:t>
            </a:r>
          </a:p>
          <a:p>
            <a:endParaRPr lang="en-US" dirty="0"/>
          </a:p>
          <a:p>
            <a:r>
              <a:rPr lang="en-US" dirty="0"/>
              <a:t>America is unequal, more unequal than most other countries, and inequality has grown over time</a:t>
            </a:r>
          </a:p>
          <a:p>
            <a:endParaRPr lang="en-US" dirty="0"/>
          </a:p>
          <a:p>
            <a:endParaRPr lang="en-US" dirty="0"/>
          </a:p>
        </p:txBody>
      </p:sp>
    </p:spTree>
    <p:extLst>
      <p:ext uri="{BB962C8B-B14F-4D97-AF65-F5344CB8AC3E}">
        <p14:creationId xmlns:p14="http://schemas.microsoft.com/office/powerpoint/2010/main" val="1713843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CB312B-599B-4789-9111-E1ED751A89E2}"/>
              </a:ext>
            </a:extLst>
          </p:cNvPr>
          <p:cNvSpPr>
            <a:spLocks noGrp="1"/>
          </p:cNvSpPr>
          <p:nvPr>
            <p:ph idx="1"/>
          </p:nvPr>
        </p:nvSpPr>
        <p:spPr/>
        <p:txBody>
          <a:bodyPr/>
          <a:lstStyle/>
          <a:p>
            <a:r>
              <a:rPr lang="en-US" b="1" dirty="0"/>
              <a:t>Summary</a:t>
            </a:r>
          </a:p>
          <a:p>
            <a:endParaRPr lang="en-US" dirty="0"/>
          </a:p>
          <a:p>
            <a:r>
              <a:rPr lang="en-US" dirty="0"/>
              <a:t>America is unequal, more unequal than most other countries, and inequality has grown over time</a:t>
            </a:r>
          </a:p>
          <a:p>
            <a:endParaRPr lang="en-US" dirty="0"/>
          </a:p>
          <a:p>
            <a:r>
              <a:rPr lang="en-US" dirty="0"/>
              <a:t>Is this OK? Fair?</a:t>
            </a:r>
          </a:p>
          <a:p>
            <a:endParaRPr lang="en-US" dirty="0"/>
          </a:p>
        </p:txBody>
      </p:sp>
    </p:spTree>
    <p:extLst>
      <p:ext uri="{BB962C8B-B14F-4D97-AF65-F5344CB8AC3E}">
        <p14:creationId xmlns:p14="http://schemas.microsoft.com/office/powerpoint/2010/main" val="1116520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3396</TotalTime>
  <Words>1045</Words>
  <Application>Microsoft Office PowerPoint</Application>
  <PresentationFormat>On-screen Show (4:3)</PresentationFormat>
  <Paragraphs>210</Paragraphs>
  <Slides>53</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Warren</dc:creator>
  <cp:lastModifiedBy>Rob Warren</cp:lastModifiedBy>
  <cp:revision>31</cp:revision>
  <dcterms:created xsi:type="dcterms:W3CDTF">2016-09-02T20:07:09Z</dcterms:created>
  <dcterms:modified xsi:type="dcterms:W3CDTF">2018-11-14T21:48:20Z</dcterms:modified>
</cp:coreProperties>
</file>