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9" r:id="rId15"/>
    <p:sldId id="268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/>
    <p:restoredTop sz="94695"/>
  </p:normalViewPr>
  <p:slideViewPr>
    <p:cSldViewPr snapToGrid="0" snapToObjects="1">
      <p:cViewPr varScale="1">
        <p:scale>
          <a:sx n="135" d="100"/>
          <a:sy n="135" d="100"/>
        </p:scale>
        <p:origin x="7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622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721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332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174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781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028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369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13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91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950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5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Alabama, Arizona, Arkansas, Colorado, Florida, Georgia, Idaho, Indiana, Kansas, Kentucky, Louisiana, Mississippi, Missouri, North Carolina, Oklahoma, South Carolina, Tennessee, Texas and Wyoming</a:t>
            </a:r>
          </a:p>
        </p:txBody>
      </p:sp>
    </p:spTree>
    <p:extLst>
      <p:ext uri="{BB962C8B-B14F-4D97-AF65-F5344CB8AC3E}">
        <p14:creationId xmlns:p14="http://schemas.microsoft.com/office/powerpoint/2010/main" val="326232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347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76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459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Steve</a:t>
            </a:r>
            <a:r>
              <a:rPr lang="en-US" baseline="0" smtClean="0"/>
              <a:t> Speaks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27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87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2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7" y="4602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" name="Shape 17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399399"/>
            <a:ext cx="2808000" cy="2784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574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school-discipline-exclusions" TargetMode="External"/><Relationship Id="rId4" Type="http://schemas.openxmlformats.org/officeDocument/2006/relationships/hyperlink" Target="http://wced.school.za/documents/LearnerDiscipline/Learner_Discipline_and_School_Management.pdf" TargetMode="External"/><Relationship Id="rId5" Type="http://schemas.openxmlformats.org/officeDocument/2006/relationships/hyperlink" Target="https://www.french-property.com/guides/france/public-services/school-education/operation/discipline-attendance/" TargetMode="External"/><Relationship Id="rId6" Type="http://schemas.openxmlformats.org/officeDocument/2006/relationships/hyperlink" Target="https://www.sa.gov.au/topics/education-skills-and-learning/schools/school-life/behaviour-management-and-discipline/suspension-and-exclusion#title2" TargetMode="External"/><Relationship Id="rId7" Type="http://schemas.openxmlformats.org/officeDocument/2006/relationships/hyperlink" Target="http://www.japantimes.co.jp/community/2010/08/31/voices/discipline-in-schools-is-not-a-bad-thing/#.V_Ltb48rKM8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2686559" y="978525"/>
            <a:ext cx="3770879" cy="237372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Student Behavior, Violence, and Discipline 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3044699" y="3210848"/>
            <a:ext cx="3054600" cy="70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 smtClean="0">
                <a:latin typeface="+mn-lt"/>
              </a:rPr>
              <a:t>Brandon Brooks</a:t>
            </a:r>
            <a:endParaRPr lang="en-US" sz="2000" dirty="0" smtClean="0">
              <a:latin typeface="+mn-lt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2000" dirty="0" smtClean="0">
                <a:latin typeface="+mn-lt"/>
              </a:rPr>
              <a:t> </a:t>
            </a:r>
            <a:r>
              <a:rPr lang="en" sz="2000" dirty="0" err="1">
                <a:latin typeface="+mn-lt"/>
              </a:rPr>
              <a:t>Binyam</a:t>
            </a:r>
            <a:r>
              <a:rPr lang="en" sz="2000" dirty="0">
                <a:latin typeface="+mn-lt"/>
              </a:rPr>
              <a:t> </a:t>
            </a:r>
            <a:r>
              <a:rPr lang="en" sz="2000" dirty="0" err="1" smtClean="0">
                <a:latin typeface="+mn-lt"/>
              </a:rPr>
              <a:t>Mehari</a:t>
            </a:r>
            <a:endParaRPr lang="en-US" sz="2000" dirty="0">
              <a:latin typeface="+mn-lt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2000" dirty="0" smtClean="0">
                <a:latin typeface="+mn-lt"/>
              </a:rPr>
              <a:t> </a:t>
            </a:r>
            <a:r>
              <a:rPr lang="en" sz="2000" dirty="0" err="1">
                <a:latin typeface="+mn-lt"/>
              </a:rPr>
              <a:t>Keaon</a:t>
            </a:r>
            <a:r>
              <a:rPr lang="en" sz="2000" dirty="0">
                <a:latin typeface="+mn-lt"/>
              </a:rPr>
              <a:t> </a:t>
            </a:r>
            <a:r>
              <a:rPr lang="en" sz="2000" dirty="0" err="1">
                <a:latin typeface="+mn-lt"/>
              </a:rPr>
              <a:t>Dousti</a:t>
            </a:r>
            <a:r>
              <a:rPr lang="en" sz="2000" dirty="0"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Proposed Solutions in Minnesota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b="1" dirty="0">
                <a:latin typeface="Arial"/>
                <a:ea typeface="Arial"/>
                <a:cs typeface="Arial"/>
                <a:sym typeface="Arial"/>
              </a:rPr>
              <a:t>“Teacher Protection Act” </a:t>
            </a: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Proposed by Senator Dave Brown, SF 2323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(a)  A school board must expel a student who assaults a teacher. The duration of the expulsion is at the discretion of the school board. "Assault" has the meaning given in section 128C.08, subdivision 1.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(b)  A school board must expel a student who assaults a teacher. The duration of the 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expulsion is at the discretion of the school board. "Assault" has the meaning given in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section 128C.08, subdivision 1.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1" dirty="0">
                <a:latin typeface="Arial"/>
                <a:ea typeface="Arial"/>
                <a:cs typeface="Arial"/>
                <a:sym typeface="Arial"/>
              </a:rPr>
              <a:t>128C.08 ASSAULTING A SPORTS OFFICIAL PROHIBITED.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Subdivision 1.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"Assault" is (1) an act done with intent to cause fear in another of immediate bodily harm or death, or (2) the infliction of or attempt to inflict bodily harm upon another.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99043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Proposed Solutions in Minnesota</a:t>
            </a:r>
            <a:endParaRPr lang="en" dirty="0"/>
          </a:p>
        </p:txBody>
      </p:sp>
      <p:pic>
        <p:nvPicPr>
          <p:cNvPr id="2" name="[www.VDyoutube.com]-DISTURBING- Baltimore City School Police Officer BRUTALLY SLAPS and KICKS Student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973" y="1147225"/>
            <a:ext cx="6826054" cy="3796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Proposed Solutions in Minnesota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b="1">
                <a:latin typeface="Arial"/>
                <a:ea typeface="Arial"/>
                <a:cs typeface="Arial"/>
                <a:sym typeface="Arial"/>
              </a:rPr>
              <a:t>“Student Inclusion &amp; Engagement Act” 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Proposed by Senator Sandy Pappas; SF 2898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latin typeface="Arial"/>
                <a:ea typeface="Arial"/>
                <a:cs typeface="Arial"/>
                <a:sym typeface="Arial"/>
              </a:rPr>
              <a:t>(a) 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No public school shall deny due process or equal protection of the law to any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public school pupil involved in a dismissal proceeding which may result in suspension,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exclusion, or expulsion.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(b) School officials must use nonexclusionary disciplinary policies and practices,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including positive behavior interventions and support, and attempt to provide alternatives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under section 121A.575, clause (1) or (2), among other interventions and strategies, before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beginning dismissal proceedings and, to the extent practicable, must limit pupil dismissals,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consistent with section 121A.45, subdivision 1.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What Do You Think?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+mn-lt"/>
              </a:rPr>
              <a:t>Break into groups of seven (there will be groups with more).  Your groups represent different school boards. </a:t>
            </a:r>
            <a:r>
              <a:rPr lang="en-US" dirty="0" smtClean="0">
                <a:latin typeface="+mn-lt"/>
              </a:rPr>
              <a:t>We will present you with 5 priorities and their definitions.</a:t>
            </a:r>
            <a:r>
              <a:rPr lang="en" dirty="0" smtClean="0">
                <a:latin typeface="+mn-lt"/>
              </a:rPr>
              <a:t> </a:t>
            </a:r>
            <a:endParaRPr lang="en-US" dirty="0" smtClean="0">
              <a:latin typeface="+mn-lt"/>
            </a:endParaRP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+mn-lt"/>
              </a:rPr>
              <a:t>Your </a:t>
            </a:r>
            <a:r>
              <a:rPr lang="en" dirty="0">
                <a:latin typeface="+mn-lt"/>
              </a:rPr>
              <a:t>task is to fund 3 of these 5 priorities as they relate to discipline in education.  </a:t>
            </a:r>
            <a:endParaRPr lang="en-US" dirty="0" smtClean="0">
              <a:latin typeface="+mn-lt"/>
            </a:endParaRPr>
          </a:p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+mn-lt"/>
              </a:rPr>
              <a:t>Address the 2 priorities you did not fund, and why. 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+mn-lt"/>
              </a:rPr>
              <a:t>Discuss </a:t>
            </a:r>
            <a:r>
              <a:rPr lang="en" dirty="0">
                <a:latin typeface="+mn-lt"/>
              </a:rPr>
              <a:t>with your group members, </a:t>
            </a:r>
            <a:r>
              <a:rPr lang="en-US" dirty="0" smtClean="0">
                <a:latin typeface="+mn-lt"/>
              </a:rPr>
              <a:t>then </a:t>
            </a:r>
            <a:r>
              <a:rPr lang="en" dirty="0" smtClean="0">
                <a:latin typeface="+mn-lt"/>
              </a:rPr>
              <a:t>we </a:t>
            </a:r>
            <a:r>
              <a:rPr lang="en" dirty="0">
                <a:latin typeface="+mn-lt"/>
              </a:rPr>
              <a:t>will share as a group</a:t>
            </a:r>
            <a:r>
              <a:rPr lang="en" dirty="0" smtClean="0">
                <a:latin typeface="+mn-lt"/>
              </a:rPr>
              <a:t>.</a:t>
            </a:r>
            <a:endParaRPr lang="en" dirty="0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What Do You Think?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>
              <a:buFont typeface="Arial" charset="0"/>
              <a:buChar char="•"/>
            </a:pPr>
            <a:r>
              <a:rPr lang="en-US" sz="2800" b="1" dirty="0" smtClean="0">
                <a:latin typeface="+mj-lt"/>
              </a:rPr>
              <a:t>COUNSELORS/SWPBIS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800" b="1" dirty="0" smtClean="0">
                <a:latin typeface="+mj-lt"/>
              </a:rPr>
              <a:t>SCHOOL RESOURCE OFFICERS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800" b="1" dirty="0" smtClean="0">
                <a:latin typeface="+mj-lt"/>
              </a:rPr>
              <a:t>CULTURAL AWARENESS TRAINING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800" b="1" dirty="0" smtClean="0">
                <a:latin typeface="+mj-lt"/>
              </a:rPr>
              <a:t>AFTER SCHOOL ENRICHMENT PROGRAMS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800" b="1" dirty="0" smtClean="0">
                <a:latin typeface="+mj-lt"/>
              </a:rPr>
              <a:t>SECURITY GUARDS</a:t>
            </a:r>
            <a:endParaRPr lang="en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7043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Worked Cited 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School discipline and exclusions. (n.d.). Retrieved October 03, 2016, from 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https://www.gov.uk/school-discipline-exclusions</a:t>
            </a:r>
          </a:p>
          <a:p>
            <a:pPr lvl="0">
              <a:spcBef>
                <a:spcPts val="0"/>
              </a:spcBef>
              <a:buNone/>
            </a:pP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http://wced.school.za/documents/LearnerDiscipline/Learner_Discipline_and_School_Management.pdf</a:t>
            </a:r>
          </a:p>
          <a:p>
            <a:pPr lvl="0">
              <a:spcBef>
                <a:spcPts val="0"/>
              </a:spcBef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General Operation of French Schools. (n.d.). Retrieved October 03, 2016, from 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https://www.french-property.com/guides/france/public-services/school-education/operation/discipline-attendance/</a:t>
            </a:r>
          </a:p>
          <a:p>
            <a:pPr lvl="0">
              <a:spcBef>
                <a:spcPts val="0"/>
              </a:spcBef>
              <a:buNone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Suspension and exclusion from school. (n.d.). Retrieved October 03, 2016, from </a:t>
            </a:r>
            <a:r>
              <a:rPr lang="en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https://www.sa.gov.au/topics/education-skills-and-learning/schools/school-life/behaviour-management-and-discipline/suspension-and-exclusion#title2</a:t>
            </a:r>
          </a:p>
          <a:p>
            <a:pPr lvl="0">
              <a:spcBef>
                <a:spcPts val="0"/>
              </a:spcBef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 Discipline in schools is not a bad thing | The Japan Times. (n.d.). Retrieved October 03, 2016, from </a:t>
            </a:r>
            <a:r>
              <a:rPr lang="en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http://www.japantimes.co.jp/community/2010/08/31/voices/discipline-in-schools-is-not-a-bad-thing/#.V_Ltb48rKM8</a:t>
            </a:r>
          </a:p>
          <a:p>
            <a:pPr lvl="0">
              <a:spcBef>
                <a:spcPts val="0"/>
              </a:spcBef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sz="1100"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43842" y="687168"/>
            <a:ext cx="8954848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/>
              <a:t>Student Behavior, Violence, and Discipline &amp; CEL  </a:t>
            </a: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842" y="1820126"/>
            <a:ext cx="23336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5108" y="1820126"/>
            <a:ext cx="20574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0149" y="1820126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Issues and its Importance 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1147225"/>
            <a:ext cx="8520600" cy="3630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" name="Shape 78" descr="Screenshot 2016-10-03 18.27.3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3114" y="1147225"/>
            <a:ext cx="4267436" cy="368424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379800" y="1147225"/>
            <a:ext cx="4188600" cy="31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Times New Roman"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School-to-Prison Pipeline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Times New Roman"/>
            </a:pPr>
            <a:r>
              <a:rPr lang="en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Set of policies and procedures which funnel students from school into prison.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Times New Roman"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Teacher/Student Safety 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Times New Roman"/>
            </a:pPr>
            <a:r>
              <a:rPr lang="en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Critical to keep students, teachers, and faculty to promote a healthy and safe environment.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/>
              <a:t>History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986099"/>
            <a:ext cx="8520600" cy="335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1200" dirty="0">
                <a:latin typeface="+mn-lt"/>
                <a:ea typeface="Times New Roman" charset="0"/>
                <a:cs typeface="Times New Roman" charset="0"/>
              </a:rPr>
              <a:t>Moved from physical punishment in 1900s (hitting students with rulers) to removing students from classroom. 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1200" dirty="0">
                <a:latin typeface="+mn-lt"/>
                <a:ea typeface="Times New Roman" charset="0"/>
                <a:cs typeface="Times New Roman" charset="0"/>
              </a:rPr>
              <a:t>The US Supreme Court has never ruled on corporal punishment. It is left to the states.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1200" dirty="0">
                <a:latin typeface="+mn-lt"/>
                <a:ea typeface="Times New Roman" charset="0"/>
                <a:cs typeface="Times New Roman" charset="0"/>
              </a:rPr>
              <a:t>19 states still allow corporal punishment.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200" dirty="0">
                <a:latin typeface="+mn-lt"/>
                <a:ea typeface="Times New Roman" charset="0"/>
                <a:cs typeface="Times New Roman" charset="0"/>
              </a:rPr>
              <a:t>B.F. Skinner’s 20th century philosophy that human behavior determined by consequences and bad behavior is punished. 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1200" dirty="0">
                <a:latin typeface="+mn-lt"/>
                <a:ea typeface="Times New Roman" charset="0"/>
                <a:cs typeface="Times New Roman" charset="0"/>
              </a:rPr>
              <a:t>Time outs, detentions, suspensions, etc.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1200" dirty="0">
                <a:latin typeface="+mn-lt"/>
                <a:ea typeface="Times New Roman" charset="0"/>
                <a:cs typeface="Times New Roman" charset="0"/>
              </a:rPr>
              <a:t>1 in 7, K-12 students in the United States suspended in 2010-2011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1200" dirty="0">
                <a:latin typeface="+mn-lt"/>
                <a:ea typeface="Times New Roman" charset="0"/>
                <a:cs typeface="Times New Roman" charset="0"/>
              </a:rPr>
              <a:t>Recent uptick in last 20 years of more discipline and security 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sz="1200" dirty="0">
                <a:latin typeface="+mn-lt"/>
                <a:ea typeface="Times New Roman" charset="0"/>
                <a:cs typeface="Times New Roman" charset="0"/>
              </a:rPr>
              <a:t>Why is this?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0" y="136750"/>
            <a:ext cx="8520600" cy="572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Gender/Race </a:t>
            </a:r>
            <a:r>
              <a:rPr lang="en-US" dirty="0" smtClean="0"/>
              <a:t>D</a:t>
            </a:r>
            <a:r>
              <a:rPr lang="en" dirty="0" err="1" smtClean="0"/>
              <a:t>ynamics</a:t>
            </a:r>
            <a:r>
              <a:rPr lang="en" dirty="0" smtClean="0"/>
              <a:t> </a:t>
            </a:r>
            <a:endParaRPr lang="en" dirty="0"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6200"/>
            <a:ext cx="5152999" cy="365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2999" y="846200"/>
            <a:ext cx="3991001" cy="41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30553" y="806119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Disabilities and English-Speaking Learners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49" y="1637419"/>
            <a:ext cx="3923525" cy="319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554" y="1637419"/>
            <a:ext cx="3648174" cy="30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109150" y="11207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/>
              <a:t>Internationally</a:t>
            </a:r>
            <a:r>
              <a:rPr lang="en" dirty="0"/>
              <a:t> 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09150" y="745412"/>
            <a:ext cx="8520600" cy="4059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b="1" dirty="0">
                <a:latin typeface="+mn-lt"/>
                <a:ea typeface="Times New Roman"/>
                <a:cs typeface="Times New Roman"/>
                <a:sym typeface="Times New Roman"/>
              </a:rPr>
              <a:t>Australia</a:t>
            </a:r>
            <a:r>
              <a:rPr lang="en" sz="1400" dirty="0">
                <a:latin typeface="+mn-lt"/>
                <a:ea typeface="Times New Roman"/>
                <a:cs typeface="Times New Roman"/>
                <a:sym typeface="Times New Roman"/>
              </a:rPr>
              <a:t>:  Very diverse plan of correcting the student's behavior; setting up a student development plan, with the incorporation of family, teachers, even a social worker 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b="1" dirty="0">
                <a:latin typeface="+mn-lt"/>
                <a:ea typeface="Times New Roman"/>
                <a:cs typeface="Times New Roman"/>
                <a:sym typeface="Times New Roman"/>
              </a:rPr>
              <a:t>France</a:t>
            </a:r>
            <a:r>
              <a:rPr lang="en" sz="1400" dirty="0">
                <a:latin typeface="+mn-lt"/>
                <a:ea typeface="Times New Roman"/>
                <a:cs typeface="Times New Roman"/>
                <a:sym typeface="Times New Roman"/>
              </a:rPr>
              <a:t>: Based on the amount of action or disruptive behavior; punishments can range from extra homework, to having teaching assistants known as </a:t>
            </a:r>
            <a:r>
              <a:rPr lang="en" sz="1400" i="1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vie </a:t>
            </a:r>
            <a:r>
              <a:rPr lang="en" sz="1400" i="1" dirty="0" err="1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scolaire</a:t>
            </a:r>
            <a:r>
              <a:rPr lang="en" sz="1400" i="1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4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Times New Roman"/>
                <a:cs typeface="Times New Roman"/>
                <a:sym typeface="Times New Roman"/>
              </a:rPr>
              <a:t>to monitor the student’s behavior  </a:t>
            </a:r>
            <a:r>
              <a:rPr lang="en" sz="1400" dirty="0">
                <a:latin typeface="+mn-lt"/>
                <a:ea typeface="Times New Roman"/>
                <a:cs typeface="Times New Roman"/>
                <a:sym typeface="Times New Roman"/>
              </a:rPr>
              <a:t>   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b="1" dirty="0">
                <a:latin typeface="+mn-lt"/>
                <a:ea typeface="Times New Roman"/>
                <a:cs typeface="Times New Roman"/>
                <a:sym typeface="Times New Roman"/>
              </a:rPr>
              <a:t>United Kingdom</a:t>
            </a:r>
            <a:r>
              <a:rPr lang="en" sz="1400" dirty="0">
                <a:latin typeface="+mn-lt"/>
                <a:ea typeface="Times New Roman"/>
                <a:cs typeface="Times New Roman"/>
                <a:sym typeface="Times New Roman"/>
              </a:rPr>
              <a:t>:  Similar in many ways the U.S. conducts behavior and discipline policy, however teachers are allowed to </a:t>
            </a:r>
            <a:r>
              <a:rPr lang="en" sz="1400" dirty="0" err="1">
                <a:latin typeface="+mn-lt"/>
                <a:ea typeface="Times New Roman"/>
                <a:cs typeface="Times New Roman"/>
                <a:sym typeface="Times New Roman"/>
              </a:rPr>
              <a:t>restain</a:t>
            </a:r>
            <a:r>
              <a:rPr lang="en" sz="1400" dirty="0">
                <a:latin typeface="+mn-lt"/>
                <a:ea typeface="Times New Roman"/>
                <a:cs typeface="Times New Roman"/>
                <a:sym typeface="Times New Roman"/>
              </a:rPr>
              <a:t> students and there are complaint procedures for parents to follow through on suspensions or exclusions.   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b="1" dirty="0">
                <a:latin typeface="+mn-lt"/>
                <a:ea typeface="Times New Roman"/>
                <a:cs typeface="Times New Roman"/>
                <a:sym typeface="Times New Roman"/>
              </a:rPr>
              <a:t>South Africa</a:t>
            </a:r>
            <a:r>
              <a:rPr lang="en" sz="1400" dirty="0">
                <a:latin typeface="+mn-lt"/>
                <a:ea typeface="Times New Roman"/>
                <a:cs typeface="Times New Roman"/>
                <a:sym typeface="Times New Roman"/>
              </a:rPr>
              <a:t>:  “Learner Discipline and School Management” on a leveled system on rating disciple based on actions to aid teachers and students on the best possible course of action.  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b="1" dirty="0">
                <a:latin typeface="+mn-lt"/>
                <a:ea typeface="Times New Roman"/>
                <a:cs typeface="Times New Roman"/>
                <a:sym typeface="Times New Roman"/>
              </a:rPr>
              <a:t>Japan: </a:t>
            </a:r>
            <a:r>
              <a:rPr lang="en" sz="1400" dirty="0">
                <a:latin typeface="+mn-lt"/>
                <a:ea typeface="Times New Roman"/>
                <a:cs typeface="Times New Roman"/>
                <a:sym typeface="Times New Roman"/>
              </a:rPr>
              <a:t>In correspondence with the National Constitution, guaranteeing students the right to an education and the classroom; Most teachers can’t discipline students for improper or disruptive behavior. 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218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943295" y="315925"/>
            <a:ext cx="8520600" cy="831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Proposed Solutions in Minnesota</a:t>
            </a:r>
            <a:endParaRPr lang="en" dirty="0"/>
          </a:p>
        </p:txBody>
      </p:sp>
      <p:pic>
        <p:nvPicPr>
          <p:cNvPr id="2" name="[www.VDyoutube.com]-Black Student Beats Up White Teach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804" y="1147225"/>
            <a:ext cx="6824391" cy="3840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853</Words>
  <Application>Microsoft Macintosh PowerPoint</Application>
  <PresentationFormat>On-screen Show (16:9)</PresentationFormat>
  <Paragraphs>79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Economica</vt:lpstr>
      <vt:lpstr>Georgia</vt:lpstr>
      <vt:lpstr>Open Sans</vt:lpstr>
      <vt:lpstr>Times New Roman</vt:lpstr>
      <vt:lpstr>luxe</vt:lpstr>
      <vt:lpstr>Student Behavior, Violence, and Discipline </vt:lpstr>
      <vt:lpstr>Student Behavior, Violence, and Discipline &amp; CEL  </vt:lpstr>
      <vt:lpstr>The Issues and its Importance </vt:lpstr>
      <vt:lpstr>History</vt:lpstr>
      <vt:lpstr>Gender/Race Dynamics </vt:lpstr>
      <vt:lpstr>Disabilities and English-Speaking Learners</vt:lpstr>
      <vt:lpstr>Internationally </vt:lpstr>
      <vt:lpstr>PowerPoint Presentation</vt:lpstr>
      <vt:lpstr>Proposed Solutions in Minnesota</vt:lpstr>
      <vt:lpstr> Proposed Solutions in Minnesota</vt:lpstr>
      <vt:lpstr>Proposed Solutions in Minnesota</vt:lpstr>
      <vt:lpstr>Proposed Solutions in Minnesota</vt:lpstr>
      <vt:lpstr>What Do You Think?</vt:lpstr>
      <vt:lpstr>What Do You Think?</vt:lpstr>
      <vt:lpstr>Worked Cited 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Behavior, Violence, and Discipline </dc:title>
  <cp:lastModifiedBy>Brandon A Brooks</cp:lastModifiedBy>
  <cp:revision>5</cp:revision>
  <dcterms:modified xsi:type="dcterms:W3CDTF">2016-10-04T16:46:38Z</dcterms:modified>
</cp:coreProperties>
</file>