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99" r:id="rId4"/>
    <p:sldId id="275" r:id="rId5"/>
    <p:sldId id="277" r:id="rId6"/>
    <p:sldId id="278" r:id="rId7"/>
    <p:sldId id="274" r:id="rId8"/>
    <p:sldId id="273" r:id="rId9"/>
    <p:sldId id="281" r:id="rId10"/>
    <p:sldId id="282" r:id="rId11"/>
    <p:sldId id="272" r:id="rId12"/>
    <p:sldId id="271" r:id="rId13"/>
    <p:sldId id="270" r:id="rId14"/>
    <p:sldId id="283" r:id="rId15"/>
    <p:sldId id="284" r:id="rId16"/>
    <p:sldId id="269" r:id="rId17"/>
    <p:sldId id="268" r:id="rId18"/>
    <p:sldId id="267" r:id="rId19"/>
    <p:sldId id="280" r:id="rId20"/>
    <p:sldId id="295" r:id="rId21"/>
    <p:sldId id="264" r:id="rId22"/>
    <p:sldId id="294" r:id="rId23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2B9F-E9DC-4146-B7A3-0D032B018B4A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604D-628A-4083-B1A2-E3BF55F15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964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2B9F-E9DC-4146-B7A3-0D032B018B4A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604D-628A-4083-B1A2-E3BF55F15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195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2B9F-E9DC-4146-B7A3-0D032B018B4A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604D-628A-4083-B1A2-E3BF55F15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5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2B9F-E9DC-4146-B7A3-0D032B018B4A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604D-628A-4083-B1A2-E3BF55F15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0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2B9F-E9DC-4146-B7A3-0D032B018B4A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604D-628A-4083-B1A2-E3BF55F15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2B9F-E9DC-4146-B7A3-0D032B018B4A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604D-628A-4083-B1A2-E3BF55F15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662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2B9F-E9DC-4146-B7A3-0D032B018B4A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604D-628A-4083-B1A2-E3BF55F15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17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2B9F-E9DC-4146-B7A3-0D032B018B4A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604D-628A-4083-B1A2-E3BF55F15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67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2B9F-E9DC-4146-B7A3-0D032B018B4A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604D-628A-4083-B1A2-E3BF55F15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967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2B9F-E9DC-4146-B7A3-0D032B018B4A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604D-628A-4083-B1A2-E3BF55F15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74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52B9F-E9DC-4146-B7A3-0D032B018B4A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604D-628A-4083-B1A2-E3BF55F15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5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52B9F-E9DC-4146-B7A3-0D032B018B4A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E604D-628A-4083-B1A2-E3BF55F15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29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02" y="152400"/>
            <a:ext cx="111962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1465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warre046\AppData\Local\Microsoft\Windows\Temporary Internet Files\Content.IE5\E8ZXLI2D\MC9002383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62" y="5166360"/>
            <a:ext cx="789738" cy="77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02" y="152400"/>
            <a:ext cx="111962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1676400"/>
            <a:ext cx="15536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to Journal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0483" y="3070920"/>
            <a:ext cx="10374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Editor’s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Triage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90455" y="4465440"/>
            <a:ext cx="20393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solidFill>
                  <a:srgbClr val="FF0000"/>
                </a:solidFill>
                <a:latin typeface="Impact" pitchFamily="34" charset="0"/>
              </a:rPr>
              <a:t>“Desk Rejected”</a:t>
            </a:r>
          </a:p>
        </p:txBody>
      </p:sp>
      <p:sp>
        <p:nvSpPr>
          <p:cNvPr id="5" name="Down Arrow 4"/>
          <p:cNvSpPr/>
          <p:nvPr/>
        </p:nvSpPr>
        <p:spPr>
          <a:xfrm>
            <a:off x="649308" y="12954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649308" y="25908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685800" y="40386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132219" y="719555"/>
            <a:ext cx="2220481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Peer Reviewers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Identified, Invited</a:t>
            </a:r>
          </a:p>
        </p:txBody>
      </p:sp>
      <p:sp>
        <p:nvSpPr>
          <p:cNvPr id="15" name="Down Arrow 14"/>
          <p:cNvSpPr/>
          <p:nvPr/>
        </p:nvSpPr>
        <p:spPr>
          <a:xfrm rot="12970216">
            <a:off x="2037544" y="1124499"/>
            <a:ext cx="559814" cy="2382006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9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warre046\AppData\Local\Microsoft\Windows\Temporary Internet Files\Content.IE5\E8ZXLI2D\MC9002383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62" y="5166360"/>
            <a:ext cx="789738" cy="77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02" y="152400"/>
            <a:ext cx="111962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1676400"/>
            <a:ext cx="15536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to Journal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0483" y="3070920"/>
            <a:ext cx="10374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Editor’s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Triage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90455" y="4465440"/>
            <a:ext cx="20393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solidFill>
                  <a:srgbClr val="FF0000"/>
                </a:solidFill>
                <a:latin typeface="Impact" pitchFamily="34" charset="0"/>
              </a:rPr>
              <a:t>“Desk Rejected”</a:t>
            </a:r>
          </a:p>
        </p:txBody>
      </p:sp>
      <p:sp>
        <p:nvSpPr>
          <p:cNvPr id="5" name="Down Arrow 4"/>
          <p:cNvSpPr/>
          <p:nvPr/>
        </p:nvSpPr>
        <p:spPr>
          <a:xfrm>
            <a:off x="649308" y="12954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649308" y="25908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685800" y="40386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132219" y="719555"/>
            <a:ext cx="2220481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Peer Reviewers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Identified, Invited</a:t>
            </a:r>
          </a:p>
        </p:txBody>
      </p:sp>
      <p:sp>
        <p:nvSpPr>
          <p:cNvPr id="15" name="Down Arrow 14"/>
          <p:cNvSpPr/>
          <p:nvPr/>
        </p:nvSpPr>
        <p:spPr>
          <a:xfrm rot="12970216">
            <a:off x="2037544" y="1124499"/>
            <a:ext cx="559814" cy="2382006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181913" y="1920018"/>
            <a:ext cx="21210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Reviewers Agree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To Serve</a:t>
            </a:r>
          </a:p>
        </p:txBody>
      </p:sp>
      <p:sp>
        <p:nvSpPr>
          <p:cNvPr id="17" name="Down Arrow 16"/>
          <p:cNvSpPr/>
          <p:nvPr/>
        </p:nvSpPr>
        <p:spPr>
          <a:xfrm>
            <a:off x="3962552" y="16002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58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warre046\AppData\Local\Microsoft\Windows\Temporary Internet Files\Content.IE5\E8ZXLI2D\MC9002383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62" y="5166360"/>
            <a:ext cx="789738" cy="77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02" y="152400"/>
            <a:ext cx="111962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1676400"/>
            <a:ext cx="15536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to Journal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0483" y="3070920"/>
            <a:ext cx="10374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Editor’s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Triage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90455" y="4465440"/>
            <a:ext cx="20393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solidFill>
                  <a:srgbClr val="FF0000"/>
                </a:solidFill>
                <a:latin typeface="Impact" pitchFamily="34" charset="0"/>
              </a:rPr>
              <a:t>“Desk Rejected”</a:t>
            </a:r>
          </a:p>
        </p:txBody>
      </p:sp>
      <p:sp>
        <p:nvSpPr>
          <p:cNvPr id="5" name="Down Arrow 4"/>
          <p:cNvSpPr/>
          <p:nvPr/>
        </p:nvSpPr>
        <p:spPr>
          <a:xfrm>
            <a:off x="649308" y="12954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649308" y="25908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685800" y="40386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132219" y="719555"/>
            <a:ext cx="2220481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Peer Reviewers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Identified, Invited</a:t>
            </a:r>
          </a:p>
        </p:txBody>
      </p:sp>
      <p:sp>
        <p:nvSpPr>
          <p:cNvPr id="15" name="Down Arrow 14"/>
          <p:cNvSpPr/>
          <p:nvPr/>
        </p:nvSpPr>
        <p:spPr>
          <a:xfrm rot="12970216">
            <a:off x="2037544" y="1124499"/>
            <a:ext cx="559814" cy="2382006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181913" y="1920018"/>
            <a:ext cx="21210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Reviewers Agree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To Serve</a:t>
            </a:r>
          </a:p>
        </p:txBody>
      </p:sp>
      <p:sp>
        <p:nvSpPr>
          <p:cNvPr id="17" name="Down Arrow 16"/>
          <p:cNvSpPr/>
          <p:nvPr/>
        </p:nvSpPr>
        <p:spPr>
          <a:xfrm>
            <a:off x="3962552" y="16002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124204" y="3120481"/>
            <a:ext cx="22365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Reviewers Send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Recommendation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and Comments </a:t>
            </a:r>
          </a:p>
        </p:txBody>
      </p:sp>
      <p:sp>
        <p:nvSpPr>
          <p:cNvPr id="19" name="Down Arrow 18"/>
          <p:cNvSpPr/>
          <p:nvPr/>
        </p:nvSpPr>
        <p:spPr>
          <a:xfrm>
            <a:off x="3962552" y="27432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70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warre046\AppData\Local\Microsoft\Windows\Temporary Internet Files\Content.IE5\E8ZXLI2D\MC9002383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62" y="5166360"/>
            <a:ext cx="789738" cy="77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02" y="152400"/>
            <a:ext cx="111962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1676400"/>
            <a:ext cx="15536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to Journal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0483" y="3070920"/>
            <a:ext cx="10374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Editor’s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Triage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90455" y="4465440"/>
            <a:ext cx="20393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solidFill>
                  <a:srgbClr val="FF0000"/>
                </a:solidFill>
                <a:latin typeface="Impact" pitchFamily="34" charset="0"/>
              </a:rPr>
              <a:t>“Desk Rejected”</a:t>
            </a:r>
          </a:p>
        </p:txBody>
      </p:sp>
      <p:sp>
        <p:nvSpPr>
          <p:cNvPr id="5" name="Down Arrow 4"/>
          <p:cNvSpPr/>
          <p:nvPr/>
        </p:nvSpPr>
        <p:spPr>
          <a:xfrm>
            <a:off x="649308" y="12954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649308" y="25908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685800" y="40386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132219" y="719555"/>
            <a:ext cx="2220481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Peer Reviewers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Identified, Invited</a:t>
            </a:r>
          </a:p>
        </p:txBody>
      </p:sp>
      <p:sp>
        <p:nvSpPr>
          <p:cNvPr id="15" name="Down Arrow 14"/>
          <p:cNvSpPr/>
          <p:nvPr/>
        </p:nvSpPr>
        <p:spPr>
          <a:xfrm rot="12970216">
            <a:off x="2037544" y="1124499"/>
            <a:ext cx="559814" cy="2382006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181913" y="1920018"/>
            <a:ext cx="21210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Reviewers Agree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To Serve</a:t>
            </a:r>
          </a:p>
        </p:txBody>
      </p:sp>
      <p:sp>
        <p:nvSpPr>
          <p:cNvPr id="17" name="Down Arrow 16"/>
          <p:cNvSpPr/>
          <p:nvPr/>
        </p:nvSpPr>
        <p:spPr>
          <a:xfrm>
            <a:off x="3962552" y="16002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124204" y="3120481"/>
            <a:ext cx="22365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Reviewers Send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Recommendation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and Comments </a:t>
            </a:r>
          </a:p>
        </p:txBody>
      </p:sp>
      <p:sp>
        <p:nvSpPr>
          <p:cNvPr id="19" name="Down Arrow 18"/>
          <p:cNvSpPr/>
          <p:nvPr/>
        </p:nvSpPr>
        <p:spPr>
          <a:xfrm>
            <a:off x="3962552" y="27432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869327" y="4659499"/>
            <a:ext cx="2746265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Editor Makes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Decision; Sends Letter</a:t>
            </a:r>
          </a:p>
        </p:txBody>
      </p:sp>
      <p:sp>
        <p:nvSpPr>
          <p:cNvPr id="21" name="Down Arrow 20"/>
          <p:cNvSpPr/>
          <p:nvPr/>
        </p:nvSpPr>
        <p:spPr>
          <a:xfrm>
            <a:off x="3962552" y="4253488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49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warre046\AppData\Local\Microsoft\Windows\Temporary Internet Files\Content.IE5\E8ZXLI2D\MC9002383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62" y="5166360"/>
            <a:ext cx="789738" cy="77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02" y="152400"/>
            <a:ext cx="111962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1676400"/>
            <a:ext cx="15536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to Journal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0483" y="3070920"/>
            <a:ext cx="10374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Editor’s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Triage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90455" y="4465440"/>
            <a:ext cx="20393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solidFill>
                  <a:srgbClr val="FF0000"/>
                </a:solidFill>
                <a:latin typeface="Impact" pitchFamily="34" charset="0"/>
              </a:rPr>
              <a:t>“Desk Rejected”</a:t>
            </a:r>
          </a:p>
        </p:txBody>
      </p:sp>
      <p:sp>
        <p:nvSpPr>
          <p:cNvPr id="5" name="Down Arrow 4"/>
          <p:cNvSpPr/>
          <p:nvPr/>
        </p:nvSpPr>
        <p:spPr>
          <a:xfrm>
            <a:off x="649308" y="12954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649308" y="25908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685800" y="40386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132219" y="719555"/>
            <a:ext cx="2220481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Peer Reviewers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Identified, Invited</a:t>
            </a:r>
          </a:p>
        </p:txBody>
      </p:sp>
      <p:sp>
        <p:nvSpPr>
          <p:cNvPr id="15" name="Down Arrow 14"/>
          <p:cNvSpPr/>
          <p:nvPr/>
        </p:nvSpPr>
        <p:spPr>
          <a:xfrm rot="12970216">
            <a:off x="2037544" y="1124499"/>
            <a:ext cx="559814" cy="2382006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181913" y="1920018"/>
            <a:ext cx="21210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Reviewers Agree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To Serve</a:t>
            </a:r>
          </a:p>
        </p:txBody>
      </p:sp>
      <p:sp>
        <p:nvSpPr>
          <p:cNvPr id="17" name="Down Arrow 16"/>
          <p:cNvSpPr/>
          <p:nvPr/>
        </p:nvSpPr>
        <p:spPr>
          <a:xfrm>
            <a:off x="3962552" y="16002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124204" y="3120481"/>
            <a:ext cx="22365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Reviewers Send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Recommendation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and Comments </a:t>
            </a:r>
          </a:p>
        </p:txBody>
      </p:sp>
      <p:sp>
        <p:nvSpPr>
          <p:cNvPr id="19" name="Down Arrow 18"/>
          <p:cNvSpPr/>
          <p:nvPr/>
        </p:nvSpPr>
        <p:spPr>
          <a:xfrm>
            <a:off x="3962552" y="27432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869327" y="4659499"/>
            <a:ext cx="2746265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Editor Makes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Decision; Sends Letter</a:t>
            </a:r>
          </a:p>
        </p:txBody>
      </p:sp>
      <p:sp>
        <p:nvSpPr>
          <p:cNvPr id="21" name="Down Arrow 20"/>
          <p:cNvSpPr/>
          <p:nvPr/>
        </p:nvSpPr>
        <p:spPr>
          <a:xfrm>
            <a:off x="3962552" y="4253488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324600" y="3810000"/>
            <a:ext cx="2873735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u="sng" dirty="0">
                <a:latin typeface="Impact" pitchFamily="34" charset="0"/>
              </a:rPr>
              <a:t>Questions</a:t>
            </a:r>
            <a:r>
              <a:rPr lang="en-US" sz="2200" dirty="0">
                <a:latin typeface="Impact" pitchFamily="34" charset="0"/>
              </a:rPr>
              <a:t>:</a:t>
            </a:r>
          </a:p>
          <a:p>
            <a:pPr marL="457200" indent="-457200">
              <a:buAutoNum type="arabicPeriod"/>
            </a:pPr>
            <a:r>
              <a:rPr lang="en-US" sz="2200" dirty="0">
                <a:latin typeface="Impact" pitchFamily="34" charset="0"/>
              </a:rPr>
              <a:t>Important?</a:t>
            </a:r>
          </a:p>
          <a:p>
            <a:pPr marL="457200" indent="-457200">
              <a:buAutoNum type="arabicPeriod"/>
            </a:pPr>
            <a:r>
              <a:rPr lang="en-US" sz="2200" dirty="0">
                <a:latin typeface="Impact" pitchFamily="34" charset="0"/>
              </a:rPr>
              <a:t>Innovative?</a:t>
            </a:r>
          </a:p>
          <a:p>
            <a:pPr marL="457200" indent="-457200">
              <a:buAutoNum type="arabicPeriod"/>
            </a:pPr>
            <a:r>
              <a:rPr lang="en-US" sz="2200" dirty="0">
                <a:latin typeface="Impact" pitchFamily="34" charset="0"/>
              </a:rPr>
              <a:t>Fits Journal?</a:t>
            </a:r>
          </a:p>
          <a:p>
            <a:pPr marL="457200" indent="-457200">
              <a:buAutoNum type="arabicPeriod"/>
            </a:pPr>
            <a:r>
              <a:rPr lang="en-US" sz="2200" dirty="0">
                <a:latin typeface="Impact" pitchFamily="34" charset="0"/>
              </a:rPr>
              <a:t>Theory?</a:t>
            </a:r>
          </a:p>
          <a:p>
            <a:pPr marL="457200" indent="-457200">
              <a:buAutoNum type="arabicPeriod"/>
            </a:pPr>
            <a:r>
              <a:rPr lang="en-US" sz="2200" dirty="0">
                <a:latin typeface="Impact" pitchFamily="34" charset="0"/>
              </a:rPr>
              <a:t>Quality of Science?</a:t>
            </a:r>
          </a:p>
          <a:p>
            <a:pPr marL="457200" indent="-457200">
              <a:buAutoNum type="arabicPeriod"/>
            </a:pPr>
            <a:r>
              <a:rPr lang="en-US" sz="2200" dirty="0">
                <a:latin typeface="Impact" pitchFamily="34" charset="0"/>
              </a:rPr>
              <a:t>Quality of Writing?</a:t>
            </a:r>
          </a:p>
          <a:p>
            <a:pPr marL="457200" indent="-457200">
              <a:buAutoNum type="arabicPeriod"/>
            </a:pPr>
            <a:endParaRPr lang="en-US" sz="2200" dirty="0">
              <a:latin typeface="Impact" pitchFamily="34" charset="0"/>
            </a:endParaRPr>
          </a:p>
        </p:txBody>
      </p:sp>
      <p:sp>
        <p:nvSpPr>
          <p:cNvPr id="23" name="Left Brace 22"/>
          <p:cNvSpPr/>
          <p:nvPr/>
        </p:nvSpPr>
        <p:spPr>
          <a:xfrm>
            <a:off x="5715000" y="3840361"/>
            <a:ext cx="609600" cy="2636639"/>
          </a:xfrm>
          <a:prstGeom prst="leftBrac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59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warre046\AppData\Local\Microsoft\Windows\Temporary Internet Files\Content.IE5\E8ZXLI2D\MC9002383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62" y="5166360"/>
            <a:ext cx="789738" cy="77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02" y="152400"/>
            <a:ext cx="111962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1676400"/>
            <a:ext cx="15536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to Journal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0483" y="3070920"/>
            <a:ext cx="10374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Editor’s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Triage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90455" y="4465440"/>
            <a:ext cx="20393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solidFill>
                  <a:srgbClr val="FF0000"/>
                </a:solidFill>
                <a:latin typeface="Impact" pitchFamily="34" charset="0"/>
              </a:rPr>
              <a:t>“Desk Rejected”</a:t>
            </a:r>
          </a:p>
        </p:txBody>
      </p:sp>
      <p:sp>
        <p:nvSpPr>
          <p:cNvPr id="5" name="Down Arrow 4"/>
          <p:cNvSpPr/>
          <p:nvPr/>
        </p:nvSpPr>
        <p:spPr>
          <a:xfrm>
            <a:off x="649308" y="12954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649308" y="25908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685800" y="40386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132219" y="719555"/>
            <a:ext cx="2220481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Peer Reviewers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Identified, Invited</a:t>
            </a:r>
          </a:p>
        </p:txBody>
      </p:sp>
      <p:sp>
        <p:nvSpPr>
          <p:cNvPr id="15" name="Down Arrow 14"/>
          <p:cNvSpPr/>
          <p:nvPr/>
        </p:nvSpPr>
        <p:spPr>
          <a:xfrm rot="12970216">
            <a:off x="2037544" y="1124499"/>
            <a:ext cx="559814" cy="2382006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181913" y="1920018"/>
            <a:ext cx="21210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Reviewers Agree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To Serve</a:t>
            </a:r>
          </a:p>
        </p:txBody>
      </p:sp>
      <p:sp>
        <p:nvSpPr>
          <p:cNvPr id="17" name="Down Arrow 16"/>
          <p:cNvSpPr/>
          <p:nvPr/>
        </p:nvSpPr>
        <p:spPr>
          <a:xfrm>
            <a:off x="3962552" y="16002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124204" y="3120481"/>
            <a:ext cx="22365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Reviewers Send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Recommendation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and Comments </a:t>
            </a:r>
          </a:p>
        </p:txBody>
      </p:sp>
      <p:sp>
        <p:nvSpPr>
          <p:cNvPr id="19" name="Down Arrow 18"/>
          <p:cNvSpPr/>
          <p:nvPr/>
        </p:nvSpPr>
        <p:spPr>
          <a:xfrm>
            <a:off x="3962552" y="27432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869327" y="4659499"/>
            <a:ext cx="2746265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Editor Makes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Decision; Sends Letter</a:t>
            </a:r>
          </a:p>
        </p:txBody>
      </p:sp>
      <p:sp>
        <p:nvSpPr>
          <p:cNvPr id="21" name="Down Arrow 20"/>
          <p:cNvSpPr/>
          <p:nvPr/>
        </p:nvSpPr>
        <p:spPr>
          <a:xfrm>
            <a:off x="3962552" y="4253488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59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warre046\AppData\Local\Microsoft\Windows\Temporary Internet Files\Content.IE5\E8ZXLI2D\MC9002383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62" y="5166360"/>
            <a:ext cx="789738" cy="77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02" y="152400"/>
            <a:ext cx="111962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1676400"/>
            <a:ext cx="15536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to Journal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5859959"/>
            <a:ext cx="15536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solidFill>
                  <a:srgbClr val="FF0000"/>
                </a:solidFill>
                <a:latin typeface="Impact" pitchFamily="34" charset="0"/>
              </a:rPr>
              <a:t>Rejected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0483" y="3070920"/>
            <a:ext cx="10374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Editor’s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Triage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90455" y="4465440"/>
            <a:ext cx="20393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solidFill>
                  <a:srgbClr val="FF0000"/>
                </a:solidFill>
                <a:latin typeface="Impact" pitchFamily="34" charset="0"/>
              </a:rPr>
              <a:t>“Desk Rejected”</a:t>
            </a:r>
          </a:p>
        </p:txBody>
      </p:sp>
      <p:sp>
        <p:nvSpPr>
          <p:cNvPr id="5" name="Down Arrow 4"/>
          <p:cNvSpPr/>
          <p:nvPr/>
        </p:nvSpPr>
        <p:spPr>
          <a:xfrm>
            <a:off x="649308" y="12954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649308" y="25908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685800" y="40386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132219" y="719555"/>
            <a:ext cx="2220481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Peer Reviewers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Identified, Invited</a:t>
            </a:r>
          </a:p>
        </p:txBody>
      </p:sp>
      <p:sp>
        <p:nvSpPr>
          <p:cNvPr id="15" name="Down Arrow 14"/>
          <p:cNvSpPr/>
          <p:nvPr/>
        </p:nvSpPr>
        <p:spPr>
          <a:xfrm rot="12970216">
            <a:off x="2037544" y="1124499"/>
            <a:ext cx="559814" cy="2382006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181913" y="1920018"/>
            <a:ext cx="21210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Reviewers Agree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To Serve</a:t>
            </a:r>
          </a:p>
        </p:txBody>
      </p:sp>
      <p:sp>
        <p:nvSpPr>
          <p:cNvPr id="17" name="Down Arrow 16"/>
          <p:cNvSpPr/>
          <p:nvPr/>
        </p:nvSpPr>
        <p:spPr>
          <a:xfrm>
            <a:off x="3962552" y="16002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124204" y="3120481"/>
            <a:ext cx="22365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Reviewers Send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Recommendation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and Comments </a:t>
            </a:r>
          </a:p>
        </p:txBody>
      </p:sp>
      <p:sp>
        <p:nvSpPr>
          <p:cNvPr id="19" name="Down Arrow 18"/>
          <p:cNvSpPr/>
          <p:nvPr/>
        </p:nvSpPr>
        <p:spPr>
          <a:xfrm>
            <a:off x="3962552" y="27432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869327" y="4659499"/>
            <a:ext cx="2746265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Editor Makes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Decision; Sends Letter</a:t>
            </a:r>
          </a:p>
        </p:txBody>
      </p:sp>
      <p:sp>
        <p:nvSpPr>
          <p:cNvPr id="21" name="Down Arrow 20"/>
          <p:cNvSpPr/>
          <p:nvPr/>
        </p:nvSpPr>
        <p:spPr>
          <a:xfrm>
            <a:off x="3962552" y="4253488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 rot="3666998">
            <a:off x="1952167" y="5164656"/>
            <a:ext cx="559814" cy="1308515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232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warre046\AppData\Local\Microsoft\Windows\Temporary Internet Files\Content.IE5\E8ZXLI2D\MC9002383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62" y="5166360"/>
            <a:ext cx="789738" cy="77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02" y="152400"/>
            <a:ext cx="111962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1676400"/>
            <a:ext cx="15536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to Journal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04370" y="5859959"/>
            <a:ext cx="15536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solidFill>
                  <a:srgbClr val="00B050"/>
                </a:solidFill>
                <a:latin typeface="Impact" pitchFamily="34" charset="0"/>
              </a:rPr>
              <a:t>Accepted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5859959"/>
            <a:ext cx="15536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solidFill>
                  <a:srgbClr val="FF0000"/>
                </a:solidFill>
                <a:latin typeface="Impact" pitchFamily="34" charset="0"/>
              </a:rPr>
              <a:t>Rejected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0483" y="3070920"/>
            <a:ext cx="10374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Editor’s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Triage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90455" y="4465440"/>
            <a:ext cx="20393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solidFill>
                  <a:srgbClr val="FF0000"/>
                </a:solidFill>
                <a:latin typeface="Impact" pitchFamily="34" charset="0"/>
              </a:rPr>
              <a:t>“Desk Rejected”</a:t>
            </a:r>
          </a:p>
        </p:txBody>
      </p:sp>
      <p:sp>
        <p:nvSpPr>
          <p:cNvPr id="5" name="Down Arrow 4"/>
          <p:cNvSpPr/>
          <p:nvPr/>
        </p:nvSpPr>
        <p:spPr>
          <a:xfrm>
            <a:off x="649308" y="12954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649308" y="25908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685800" y="40386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132219" y="719555"/>
            <a:ext cx="2220481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Peer Reviewers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Identified, Invited</a:t>
            </a:r>
          </a:p>
        </p:txBody>
      </p:sp>
      <p:sp>
        <p:nvSpPr>
          <p:cNvPr id="15" name="Down Arrow 14"/>
          <p:cNvSpPr/>
          <p:nvPr/>
        </p:nvSpPr>
        <p:spPr>
          <a:xfrm rot="12970216">
            <a:off x="2037544" y="1124499"/>
            <a:ext cx="559814" cy="2382006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181913" y="1920018"/>
            <a:ext cx="21210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Reviewers Agree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To Serve</a:t>
            </a:r>
          </a:p>
        </p:txBody>
      </p:sp>
      <p:sp>
        <p:nvSpPr>
          <p:cNvPr id="17" name="Down Arrow 16"/>
          <p:cNvSpPr/>
          <p:nvPr/>
        </p:nvSpPr>
        <p:spPr>
          <a:xfrm>
            <a:off x="3962552" y="16002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124204" y="3120481"/>
            <a:ext cx="22365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Reviewers Send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Recommendation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and Comments </a:t>
            </a:r>
          </a:p>
        </p:txBody>
      </p:sp>
      <p:sp>
        <p:nvSpPr>
          <p:cNvPr id="19" name="Down Arrow 18"/>
          <p:cNvSpPr/>
          <p:nvPr/>
        </p:nvSpPr>
        <p:spPr>
          <a:xfrm>
            <a:off x="3962552" y="27432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869327" y="4659499"/>
            <a:ext cx="2746265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Editor Makes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Decision; Sends Letter</a:t>
            </a:r>
          </a:p>
        </p:txBody>
      </p:sp>
      <p:sp>
        <p:nvSpPr>
          <p:cNvPr id="21" name="Down Arrow 20"/>
          <p:cNvSpPr/>
          <p:nvPr/>
        </p:nvSpPr>
        <p:spPr>
          <a:xfrm>
            <a:off x="3962552" y="4253488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 rot="18530958">
            <a:off x="5454233" y="54864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 rot="3666998">
            <a:off x="1952167" y="5164656"/>
            <a:ext cx="559814" cy="1308515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7498941" y="1266825"/>
            <a:ext cx="15568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Copyright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Transferred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486918" y="2557260"/>
            <a:ext cx="15808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Copyediting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500544" y="3509141"/>
            <a:ext cx="15536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Page Proofs</a:t>
            </a:r>
          </a:p>
        </p:txBody>
      </p:sp>
      <p:sp>
        <p:nvSpPr>
          <p:cNvPr id="34" name="Down Arrow 33"/>
          <p:cNvSpPr/>
          <p:nvPr/>
        </p:nvSpPr>
        <p:spPr>
          <a:xfrm>
            <a:off x="7997452" y="2106263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>
            <a:off x="7997452" y="3058144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7997452" y="4010025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 rot="12004870">
            <a:off x="6596304" y="1988790"/>
            <a:ext cx="559814" cy="3901082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5034" y="4483058"/>
            <a:ext cx="1463414" cy="214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2063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warre046\AppData\Local\Microsoft\Windows\Temporary Internet Files\Content.IE5\E8ZXLI2D\MC9002383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62" y="5166360"/>
            <a:ext cx="789738" cy="77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02" y="152400"/>
            <a:ext cx="111962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1676400"/>
            <a:ext cx="15536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to Journal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04370" y="5859959"/>
            <a:ext cx="15536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solidFill>
                  <a:srgbClr val="00B050"/>
                </a:solidFill>
                <a:latin typeface="Impact" pitchFamily="34" charset="0"/>
              </a:rPr>
              <a:t>Accepted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5859959"/>
            <a:ext cx="15536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solidFill>
                  <a:srgbClr val="FF0000"/>
                </a:solidFill>
                <a:latin typeface="Impact" pitchFamily="34" charset="0"/>
              </a:rPr>
              <a:t>Rejected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0483" y="3070920"/>
            <a:ext cx="10374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Editor’s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Triage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90455" y="4465440"/>
            <a:ext cx="20393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solidFill>
                  <a:srgbClr val="FF0000"/>
                </a:solidFill>
                <a:latin typeface="Impact" pitchFamily="34" charset="0"/>
              </a:rPr>
              <a:t>“Desk Rejected”</a:t>
            </a:r>
          </a:p>
        </p:txBody>
      </p:sp>
      <p:sp>
        <p:nvSpPr>
          <p:cNvPr id="5" name="Down Arrow 4"/>
          <p:cNvSpPr/>
          <p:nvPr/>
        </p:nvSpPr>
        <p:spPr>
          <a:xfrm>
            <a:off x="649308" y="12954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649308" y="25908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685800" y="40386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132219" y="719555"/>
            <a:ext cx="2220481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Peer Reviewers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Identified, Invited</a:t>
            </a:r>
          </a:p>
        </p:txBody>
      </p:sp>
      <p:sp>
        <p:nvSpPr>
          <p:cNvPr id="15" name="Down Arrow 14"/>
          <p:cNvSpPr/>
          <p:nvPr/>
        </p:nvSpPr>
        <p:spPr>
          <a:xfrm rot="12970216">
            <a:off x="2037544" y="1124499"/>
            <a:ext cx="559814" cy="2382006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181913" y="1920018"/>
            <a:ext cx="21210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Reviewers Agree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To Serve</a:t>
            </a:r>
          </a:p>
        </p:txBody>
      </p:sp>
      <p:sp>
        <p:nvSpPr>
          <p:cNvPr id="17" name="Down Arrow 16"/>
          <p:cNvSpPr/>
          <p:nvPr/>
        </p:nvSpPr>
        <p:spPr>
          <a:xfrm>
            <a:off x="3962552" y="16002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124204" y="3120481"/>
            <a:ext cx="22365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Reviewers Send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Recommendation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and Comments </a:t>
            </a:r>
          </a:p>
        </p:txBody>
      </p:sp>
      <p:sp>
        <p:nvSpPr>
          <p:cNvPr id="19" name="Down Arrow 18"/>
          <p:cNvSpPr/>
          <p:nvPr/>
        </p:nvSpPr>
        <p:spPr>
          <a:xfrm>
            <a:off x="3962552" y="27432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869327" y="4659499"/>
            <a:ext cx="2746265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Editor Makes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Decision; Sends Letter</a:t>
            </a:r>
          </a:p>
        </p:txBody>
      </p:sp>
      <p:sp>
        <p:nvSpPr>
          <p:cNvPr id="21" name="Down Arrow 20"/>
          <p:cNvSpPr/>
          <p:nvPr/>
        </p:nvSpPr>
        <p:spPr>
          <a:xfrm>
            <a:off x="3962552" y="4253488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 rot="18530958">
            <a:off x="5454233" y="54864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 rot="3666998">
            <a:off x="1952167" y="5164656"/>
            <a:ext cx="559814" cy="1308515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248400" y="76200"/>
            <a:ext cx="23246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Author Invited to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Revise &amp; Resubmit</a:t>
            </a:r>
          </a:p>
        </p:txBody>
      </p:sp>
      <p:sp>
        <p:nvSpPr>
          <p:cNvPr id="29" name="Down Arrow 28"/>
          <p:cNvSpPr/>
          <p:nvPr/>
        </p:nvSpPr>
        <p:spPr>
          <a:xfrm rot="12004870">
            <a:off x="5681904" y="759303"/>
            <a:ext cx="559814" cy="3901082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 rot="5400000">
            <a:off x="3697308" y="-1789092"/>
            <a:ext cx="559814" cy="454237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7498941" y="1266825"/>
            <a:ext cx="15568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Copyright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Transferred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486918" y="2557260"/>
            <a:ext cx="15808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Copyediting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500544" y="3509141"/>
            <a:ext cx="15536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Page Proofs</a:t>
            </a:r>
          </a:p>
        </p:txBody>
      </p:sp>
      <p:sp>
        <p:nvSpPr>
          <p:cNvPr id="34" name="Down Arrow 33"/>
          <p:cNvSpPr/>
          <p:nvPr/>
        </p:nvSpPr>
        <p:spPr>
          <a:xfrm>
            <a:off x="7997452" y="2106263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>
            <a:off x="7997452" y="3058144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7997452" y="4010025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 rot="12004870">
            <a:off x="6596304" y="1988790"/>
            <a:ext cx="559814" cy="3901082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5034" y="4483058"/>
            <a:ext cx="1463414" cy="214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3697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06558" y="4473714"/>
            <a:ext cx="39308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Impact" pitchFamily="34" charset="0"/>
              </a:rPr>
              <a:t>Timing of Process</a:t>
            </a:r>
          </a:p>
        </p:txBody>
      </p:sp>
    </p:spTree>
    <p:extLst>
      <p:ext uri="{BB962C8B-B14F-4D97-AF65-F5344CB8AC3E}">
        <p14:creationId xmlns:p14="http://schemas.microsoft.com/office/powerpoint/2010/main" val="3248167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02" y="152400"/>
            <a:ext cx="111962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1676400"/>
            <a:ext cx="155363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to Journal</a:t>
            </a:r>
          </a:p>
          <a:p>
            <a:pPr algn="ctr"/>
            <a:endParaRPr lang="en-US" sz="2200" dirty="0">
              <a:solidFill>
                <a:srgbClr val="00B050"/>
              </a:solidFill>
              <a:latin typeface="Impact" pitchFamily="34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649308" y="12954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5342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90455" y="76200"/>
            <a:ext cx="9158255" cy="6553200"/>
            <a:chOff x="-90455" y="76200"/>
            <a:chExt cx="9158255" cy="6553200"/>
          </a:xfrm>
        </p:grpSpPr>
        <p:pic>
          <p:nvPicPr>
            <p:cNvPr id="1029" name="Picture 5" descr="C:\Users\warre046\AppData\Local\Microsoft\Windows\Temporary Internet Files\Content.IE5\E8ZXLI2D\MC900238395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862" y="5166360"/>
              <a:ext cx="789738" cy="777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C:\Program Files\Microsoft Office\MEDIA\CAGCAT10\j0195384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402" y="152400"/>
              <a:ext cx="1119627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152400" y="1676400"/>
              <a:ext cx="155363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Submission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to Journal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304370" y="5859959"/>
              <a:ext cx="155363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Submission</a:t>
              </a:r>
            </a:p>
            <a:p>
              <a:pPr algn="ctr"/>
              <a:r>
                <a:rPr lang="en-US" sz="2200" dirty="0">
                  <a:solidFill>
                    <a:srgbClr val="00B050"/>
                  </a:solidFill>
                  <a:latin typeface="Impact" pitchFamily="34" charset="0"/>
                </a:rPr>
                <a:t>Accepted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2400" y="5859959"/>
              <a:ext cx="155363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Submission</a:t>
              </a:r>
            </a:p>
            <a:p>
              <a:pPr algn="ctr"/>
              <a:r>
                <a:rPr lang="en-US" sz="2200" dirty="0">
                  <a:solidFill>
                    <a:srgbClr val="FF0000"/>
                  </a:solidFill>
                  <a:latin typeface="Impact" pitchFamily="34" charset="0"/>
                </a:rPr>
                <a:t>Rejected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0483" y="3070920"/>
              <a:ext cx="103746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Editor’s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Triage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-90455" y="4465440"/>
              <a:ext cx="203934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Submission</a:t>
              </a:r>
            </a:p>
            <a:p>
              <a:pPr algn="ctr"/>
              <a:r>
                <a:rPr lang="en-US" sz="2200" dirty="0">
                  <a:solidFill>
                    <a:srgbClr val="FF0000"/>
                  </a:solidFill>
                  <a:latin typeface="Impact" pitchFamily="34" charset="0"/>
                </a:rPr>
                <a:t>“Desk Rejected”</a:t>
              </a:r>
            </a:p>
          </p:txBody>
        </p:sp>
        <p:sp>
          <p:nvSpPr>
            <p:cNvPr id="5" name="Down Arrow 4"/>
            <p:cNvSpPr/>
            <p:nvPr/>
          </p:nvSpPr>
          <p:spPr>
            <a:xfrm>
              <a:off x="649308" y="1295400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Down Arrow 11"/>
            <p:cNvSpPr/>
            <p:nvPr/>
          </p:nvSpPr>
          <p:spPr>
            <a:xfrm>
              <a:off x="649308" y="2590800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Down Arrow 12"/>
            <p:cNvSpPr/>
            <p:nvPr/>
          </p:nvSpPr>
          <p:spPr>
            <a:xfrm>
              <a:off x="685800" y="4038600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132219" y="719555"/>
              <a:ext cx="2220481" cy="7694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Peer Reviewers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Identified, Invited</a:t>
              </a:r>
            </a:p>
          </p:txBody>
        </p:sp>
        <p:sp>
          <p:nvSpPr>
            <p:cNvPr id="15" name="Down Arrow 14"/>
            <p:cNvSpPr/>
            <p:nvPr/>
          </p:nvSpPr>
          <p:spPr>
            <a:xfrm rot="12970216">
              <a:off x="2037544" y="1124499"/>
              <a:ext cx="559814" cy="2382006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181913" y="1920018"/>
              <a:ext cx="212109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Reviewers Agree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To Serve</a:t>
              </a:r>
            </a:p>
          </p:txBody>
        </p:sp>
        <p:sp>
          <p:nvSpPr>
            <p:cNvPr id="17" name="Down Arrow 16"/>
            <p:cNvSpPr/>
            <p:nvPr/>
          </p:nvSpPr>
          <p:spPr>
            <a:xfrm>
              <a:off x="3962552" y="1600200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24204" y="3120481"/>
              <a:ext cx="2236510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Reviewers Send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Recommendation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and Comments </a:t>
              </a:r>
            </a:p>
          </p:txBody>
        </p:sp>
        <p:sp>
          <p:nvSpPr>
            <p:cNvPr id="19" name="Down Arrow 18"/>
            <p:cNvSpPr/>
            <p:nvPr/>
          </p:nvSpPr>
          <p:spPr>
            <a:xfrm>
              <a:off x="3962552" y="2743200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869327" y="4659499"/>
              <a:ext cx="2746265" cy="7694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Editor Makes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Decision; Sends Letter</a:t>
              </a:r>
            </a:p>
          </p:txBody>
        </p:sp>
        <p:sp>
          <p:nvSpPr>
            <p:cNvPr id="21" name="Down Arrow 20"/>
            <p:cNvSpPr/>
            <p:nvPr/>
          </p:nvSpPr>
          <p:spPr>
            <a:xfrm>
              <a:off x="3962552" y="4253488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Down Arrow 21"/>
            <p:cNvSpPr/>
            <p:nvPr/>
          </p:nvSpPr>
          <p:spPr>
            <a:xfrm rot="18530958">
              <a:off x="5454233" y="5486400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Down Arrow 22"/>
            <p:cNvSpPr/>
            <p:nvPr/>
          </p:nvSpPr>
          <p:spPr>
            <a:xfrm rot="3666998">
              <a:off x="1952167" y="5164656"/>
              <a:ext cx="559814" cy="1308515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48400" y="76200"/>
              <a:ext cx="232467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Author Invited to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Revise &amp; Resubmit</a:t>
              </a:r>
            </a:p>
          </p:txBody>
        </p:sp>
        <p:sp>
          <p:nvSpPr>
            <p:cNvPr id="29" name="Down Arrow 28"/>
            <p:cNvSpPr/>
            <p:nvPr/>
          </p:nvSpPr>
          <p:spPr>
            <a:xfrm rot="12004870">
              <a:off x="5681904" y="759303"/>
              <a:ext cx="559814" cy="3901082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Down Arrow 29"/>
            <p:cNvSpPr/>
            <p:nvPr/>
          </p:nvSpPr>
          <p:spPr>
            <a:xfrm rot="5400000">
              <a:off x="3697308" y="-1789092"/>
              <a:ext cx="559814" cy="454237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498941" y="1266825"/>
              <a:ext cx="1556837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Copyright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Transferred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486918" y="2557260"/>
              <a:ext cx="158088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Copyediting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500544" y="3509141"/>
              <a:ext cx="155363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Page Proofs</a:t>
              </a:r>
            </a:p>
          </p:txBody>
        </p:sp>
        <p:sp>
          <p:nvSpPr>
            <p:cNvPr id="34" name="Down Arrow 33"/>
            <p:cNvSpPr/>
            <p:nvPr/>
          </p:nvSpPr>
          <p:spPr>
            <a:xfrm>
              <a:off x="7997452" y="2106263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Down Arrow 34"/>
            <p:cNvSpPr/>
            <p:nvPr/>
          </p:nvSpPr>
          <p:spPr>
            <a:xfrm>
              <a:off x="7997452" y="3058144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Down Arrow 35"/>
            <p:cNvSpPr/>
            <p:nvPr/>
          </p:nvSpPr>
          <p:spPr>
            <a:xfrm>
              <a:off x="7997452" y="4010025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Down Arrow 36"/>
            <p:cNvSpPr/>
            <p:nvPr/>
          </p:nvSpPr>
          <p:spPr>
            <a:xfrm rot="12004870">
              <a:off x="6596304" y="1988790"/>
              <a:ext cx="559814" cy="3901082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52400" y="2577625"/>
            <a:ext cx="2952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Impact" pitchFamily="34" charset="0"/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362200" y="2438400"/>
            <a:ext cx="2920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Impact" pitchFamily="34" charset="0"/>
              </a:rPr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572000" y="1524000"/>
            <a:ext cx="3369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Impact" pitchFamily="34" charset="0"/>
              </a:rPr>
              <a:t>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572000" y="2667000"/>
            <a:ext cx="47641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Impact" pitchFamily="34" charset="0"/>
              </a:rPr>
              <a:t>28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962400" y="5486400"/>
            <a:ext cx="2952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Impact" pitchFamily="34" charset="0"/>
              </a:rPr>
              <a:t>7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962400" y="-76200"/>
            <a:ext cx="5934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Impact" pitchFamily="34" charset="0"/>
              </a:rPr>
              <a:t>180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958268" y="3962400"/>
            <a:ext cx="4876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Impact" pitchFamily="34" charset="0"/>
              </a:rPr>
              <a:t>90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676400" y="6400800"/>
            <a:ext cx="3661580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Impact" pitchFamily="34" charset="0"/>
              </a:rPr>
              <a:t>Submission </a:t>
            </a:r>
            <a:r>
              <a:rPr lang="en-US" sz="2000" dirty="0">
                <a:latin typeface="Impact" pitchFamily="34" charset="0"/>
                <a:sym typeface="Wingdings" pitchFamily="2" charset="2"/>
              </a:rPr>
              <a:t> Decision: </a:t>
            </a:r>
            <a:r>
              <a:rPr lang="en-US" sz="2000" dirty="0">
                <a:solidFill>
                  <a:srgbClr val="FF0000"/>
                </a:solidFill>
                <a:latin typeface="Impact" pitchFamily="34" charset="0"/>
                <a:sym typeface="Wingdings" pitchFamily="2" charset="2"/>
              </a:rPr>
              <a:t>42 days</a:t>
            </a:r>
            <a:r>
              <a:rPr lang="en-US" sz="2000" dirty="0">
                <a:latin typeface="Impact" pitchFamily="34" charset="0"/>
                <a:sym typeface="Wingdings" pitchFamily="2" charset="2"/>
              </a:rPr>
              <a:t> </a:t>
            </a:r>
            <a:endParaRPr lang="en-US" sz="2000" dirty="0">
              <a:latin typeface="Impact" pitchFamily="34" charset="0"/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5034" y="4483058"/>
            <a:ext cx="1463414" cy="214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7219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90455" y="76200"/>
            <a:ext cx="9158255" cy="6553200"/>
            <a:chOff x="-90455" y="76200"/>
            <a:chExt cx="9158255" cy="6553200"/>
          </a:xfrm>
        </p:grpSpPr>
        <p:pic>
          <p:nvPicPr>
            <p:cNvPr id="1029" name="Picture 5" descr="C:\Users\warre046\AppData\Local\Microsoft\Windows\Temporary Internet Files\Content.IE5\E8ZXLI2D\MC900238395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862" y="5166360"/>
              <a:ext cx="789738" cy="777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C:\Program Files\Microsoft Office\MEDIA\CAGCAT10\j0195384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402" y="152400"/>
              <a:ext cx="1119627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152400" y="1676400"/>
              <a:ext cx="155363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Submission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to Journal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304370" y="5859959"/>
              <a:ext cx="155363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Submission</a:t>
              </a:r>
            </a:p>
            <a:p>
              <a:pPr algn="ctr"/>
              <a:r>
                <a:rPr lang="en-US" sz="2200" dirty="0">
                  <a:solidFill>
                    <a:srgbClr val="00B050"/>
                  </a:solidFill>
                  <a:latin typeface="Impact" pitchFamily="34" charset="0"/>
                </a:rPr>
                <a:t>Accepted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2400" y="5859959"/>
              <a:ext cx="155363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Submission</a:t>
              </a:r>
            </a:p>
            <a:p>
              <a:pPr algn="ctr"/>
              <a:r>
                <a:rPr lang="en-US" sz="2200" dirty="0">
                  <a:solidFill>
                    <a:srgbClr val="FF0000"/>
                  </a:solidFill>
                  <a:latin typeface="Impact" pitchFamily="34" charset="0"/>
                </a:rPr>
                <a:t>Rejected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0483" y="3070920"/>
              <a:ext cx="103746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Editor’s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Triage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-90455" y="4465440"/>
              <a:ext cx="203934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Submission</a:t>
              </a:r>
            </a:p>
            <a:p>
              <a:pPr algn="ctr"/>
              <a:r>
                <a:rPr lang="en-US" sz="2200" dirty="0">
                  <a:solidFill>
                    <a:srgbClr val="FF0000"/>
                  </a:solidFill>
                  <a:latin typeface="Impact" pitchFamily="34" charset="0"/>
                </a:rPr>
                <a:t>“Desk Rejected”</a:t>
              </a:r>
            </a:p>
          </p:txBody>
        </p:sp>
        <p:sp>
          <p:nvSpPr>
            <p:cNvPr id="5" name="Down Arrow 4"/>
            <p:cNvSpPr/>
            <p:nvPr/>
          </p:nvSpPr>
          <p:spPr>
            <a:xfrm>
              <a:off x="649308" y="1295400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Down Arrow 11"/>
            <p:cNvSpPr/>
            <p:nvPr/>
          </p:nvSpPr>
          <p:spPr>
            <a:xfrm>
              <a:off x="649308" y="2590800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Down Arrow 12"/>
            <p:cNvSpPr/>
            <p:nvPr/>
          </p:nvSpPr>
          <p:spPr>
            <a:xfrm>
              <a:off x="685800" y="4038600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132219" y="719555"/>
              <a:ext cx="2220481" cy="7694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Peer Reviewers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Identified, Invited</a:t>
              </a:r>
            </a:p>
          </p:txBody>
        </p:sp>
        <p:sp>
          <p:nvSpPr>
            <p:cNvPr id="15" name="Down Arrow 14"/>
            <p:cNvSpPr/>
            <p:nvPr/>
          </p:nvSpPr>
          <p:spPr>
            <a:xfrm rot="12970216">
              <a:off x="2037544" y="1124499"/>
              <a:ext cx="559814" cy="2382006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181913" y="1920018"/>
              <a:ext cx="212109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Reviewers Agree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To Serve</a:t>
              </a:r>
            </a:p>
          </p:txBody>
        </p:sp>
        <p:sp>
          <p:nvSpPr>
            <p:cNvPr id="17" name="Down Arrow 16"/>
            <p:cNvSpPr/>
            <p:nvPr/>
          </p:nvSpPr>
          <p:spPr>
            <a:xfrm>
              <a:off x="3962552" y="1600200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24204" y="3120481"/>
              <a:ext cx="2236510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Reviewers Send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Recommendation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and Comments </a:t>
              </a:r>
            </a:p>
          </p:txBody>
        </p:sp>
        <p:sp>
          <p:nvSpPr>
            <p:cNvPr id="19" name="Down Arrow 18"/>
            <p:cNvSpPr/>
            <p:nvPr/>
          </p:nvSpPr>
          <p:spPr>
            <a:xfrm>
              <a:off x="3962552" y="2743200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869327" y="4659499"/>
              <a:ext cx="2746265" cy="7694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Editor Makes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Decision; Sends Letter</a:t>
              </a:r>
            </a:p>
          </p:txBody>
        </p:sp>
        <p:sp>
          <p:nvSpPr>
            <p:cNvPr id="21" name="Down Arrow 20"/>
            <p:cNvSpPr/>
            <p:nvPr/>
          </p:nvSpPr>
          <p:spPr>
            <a:xfrm>
              <a:off x="3962552" y="4253488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Down Arrow 21"/>
            <p:cNvSpPr/>
            <p:nvPr/>
          </p:nvSpPr>
          <p:spPr>
            <a:xfrm rot="18530958">
              <a:off x="5454233" y="5486400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Down Arrow 22"/>
            <p:cNvSpPr/>
            <p:nvPr/>
          </p:nvSpPr>
          <p:spPr>
            <a:xfrm rot="3666998">
              <a:off x="1952167" y="5164656"/>
              <a:ext cx="559814" cy="1308515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48400" y="76200"/>
              <a:ext cx="232467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Author Invited to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Revise &amp; Resubmit</a:t>
              </a:r>
            </a:p>
          </p:txBody>
        </p:sp>
        <p:sp>
          <p:nvSpPr>
            <p:cNvPr id="29" name="Down Arrow 28"/>
            <p:cNvSpPr/>
            <p:nvPr/>
          </p:nvSpPr>
          <p:spPr>
            <a:xfrm rot="12004870">
              <a:off x="5681904" y="759303"/>
              <a:ext cx="559814" cy="3901082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Down Arrow 29"/>
            <p:cNvSpPr/>
            <p:nvPr/>
          </p:nvSpPr>
          <p:spPr>
            <a:xfrm rot="5400000">
              <a:off x="3697308" y="-1789092"/>
              <a:ext cx="559814" cy="454237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498941" y="1266825"/>
              <a:ext cx="1556837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Copyright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Transferred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486918" y="2557260"/>
              <a:ext cx="158088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Copyediting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500544" y="3509141"/>
              <a:ext cx="155363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Page Proofs</a:t>
              </a:r>
            </a:p>
          </p:txBody>
        </p:sp>
        <p:sp>
          <p:nvSpPr>
            <p:cNvPr id="34" name="Down Arrow 33"/>
            <p:cNvSpPr/>
            <p:nvPr/>
          </p:nvSpPr>
          <p:spPr>
            <a:xfrm>
              <a:off x="7997452" y="2106263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Down Arrow 34"/>
            <p:cNvSpPr/>
            <p:nvPr/>
          </p:nvSpPr>
          <p:spPr>
            <a:xfrm>
              <a:off x="7997452" y="3058144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Down Arrow 35"/>
            <p:cNvSpPr/>
            <p:nvPr/>
          </p:nvSpPr>
          <p:spPr>
            <a:xfrm>
              <a:off x="7997452" y="4010025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Down Arrow 36"/>
            <p:cNvSpPr/>
            <p:nvPr/>
          </p:nvSpPr>
          <p:spPr>
            <a:xfrm rot="12004870">
              <a:off x="6596304" y="1988790"/>
              <a:ext cx="559814" cy="3901082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52400" y="2577625"/>
            <a:ext cx="2952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Impact" pitchFamily="34" charset="0"/>
              </a:rPr>
              <a:t>7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362200" y="2438400"/>
            <a:ext cx="4331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Impact" pitchFamily="34" charset="0"/>
              </a:rPr>
              <a:t>14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572000" y="1524000"/>
            <a:ext cx="4331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Impact" pitchFamily="34" charset="0"/>
              </a:rPr>
              <a:t>14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572000" y="2667000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Impact" pitchFamily="34" charset="0"/>
              </a:rPr>
              <a:t>42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962400" y="5486400"/>
            <a:ext cx="4331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Impact" pitchFamily="34" charset="0"/>
              </a:rPr>
              <a:t>14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962400" y="-76200"/>
            <a:ext cx="5934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Impact" pitchFamily="34" charset="0"/>
              </a:rPr>
              <a:t>180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958268" y="3962400"/>
            <a:ext cx="4876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Impact" pitchFamily="34" charset="0"/>
              </a:rPr>
              <a:t>90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676400" y="6400800"/>
            <a:ext cx="3682418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Impact" pitchFamily="34" charset="0"/>
              </a:rPr>
              <a:t>Submission </a:t>
            </a:r>
            <a:r>
              <a:rPr lang="en-US" sz="2000" dirty="0">
                <a:latin typeface="Impact" pitchFamily="34" charset="0"/>
                <a:sym typeface="Wingdings" pitchFamily="2" charset="2"/>
              </a:rPr>
              <a:t> Decision: </a:t>
            </a:r>
            <a:r>
              <a:rPr lang="en-US" sz="2000" dirty="0">
                <a:solidFill>
                  <a:srgbClr val="FF0000"/>
                </a:solidFill>
                <a:latin typeface="Impact" pitchFamily="34" charset="0"/>
                <a:sym typeface="Wingdings" pitchFamily="2" charset="2"/>
              </a:rPr>
              <a:t>90 days</a:t>
            </a:r>
            <a:r>
              <a:rPr lang="en-US" sz="2000" dirty="0">
                <a:latin typeface="Impact" pitchFamily="34" charset="0"/>
                <a:sym typeface="Wingdings" pitchFamily="2" charset="2"/>
              </a:rPr>
              <a:t> </a:t>
            </a:r>
            <a:endParaRPr lang="en-US" sz="2000" dirty="0">
              <a:latin typeface="Impact" pitchFamily="34" charset="0"/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5034" y="4483058"/>
            <a:ext cx="1463414" cy="214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227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90455" y="76200"/>
            <a:ext cx="9158255" cy="6553200"/>
            <a:chOff x="-90455" y="76200"/>
            <a:chExt cx="9158255" cy="6553200"/>
          </a:xfrm>
        </p:grpSpPr>
        <p:pic>
          <p:nvPicPr>
            <p:cNvPr id="1029" name="Picture 5" descr="C:\Users\warre046\AppData\Local\Microsoft\Windows\Temporary Internet Files\Content.IE5\E8ZXLI2D\MC900238395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862" y="5166360"/>
              <a:ext cx="789738" cy="777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C:\Program Files\Microsoft Office\MEDIA\CAGCAT10\j0195384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402" y="152400"/>
              <a:ext cx="1119627" cy="1143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152400" y="1676400"/>
              <a:ext cx="155363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Submission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to Journal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304370" y="5859959"/>
              <a:ext cx="155363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Submission</a:t>
              </a:r>
            </a:p>
            <a:p>
              <a:pPr algn="ctr"/>
              <a:r>
                <a:rPr lang="en-US" sz="2200" dirty="0">
                  <a:solidFill>
                    <a:srgbClr val="00B050"/>
                  </a:solidFill>
                  <a:latin typeface="Impact" pitchFamily="34" charset="0"/>
                </a:rPr>
                <a:t>Accepted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2400" y="5859959"/>
              <a:ext cx="155363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Submission</a:t>
              </a:r>
            </a:p>
            <a:p>
              <a:pPr algn="ctr"/>
              <a:r>
                <a:rPr lang="en-US" sz="2200" dirty="0">
                  <a:solidFill>
                    <a:srgbClr val="FF0000"/>
                  </a:solidFill>
                  <a:latin typeface="Impact" pitchFamily="34" charset="0"/>
                </a:rPr>
                <a:t>Rejected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0483" y="3070920"/>
              <a:ext cx="103746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Editor’s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Triage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-90455" y="4465440"/>
              <a:ext cx="203934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Submission</a:t>
              </a:r>
            </a:p>
            <a:p>
              <a:pPr algn="ctr"/>
              <a:r>
                <a:rPr lang="en-US" sz="2200" dirty="0">
                  <a:solidFill>
                    <a:srgbClr val="FF0000"/>
                  </a:solidFill>
                  <a:latin typeface="Impact" pitchFamily="34" charset="0"/>
                </a:rPr>
                <a:t>“Desk Rejected”</a:t>
              </a:r>
            </a:p>
          </p:txBody>
        </p:sp>
        <p:sp>
          <p:nvSpPr>
            <p:cNvPr id="5" name="Down Arrow 4"/>
            <p:cNvSpPr/>
            <p:nvPr/>
          </p:nvSpPr>
          <p:spPr>
            <a:xfrm>
              <a:off x="649308" y="1295400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Down Arrow 11"/>
            <p:cNvSpPr/>
            <p:nvPr/>
          </p:nvSpPr>
          <p:spPr>
            <a:xfrm>
              <a:off x="649308" y="2590800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Down Arrow 12"/>
            <p:cNvSpPr/>
            <p:nvPr/>
          </p:nvSpPr>
          <p:spPr>
            <a:xfrm>
              <a:off x="685800" y="4038600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132219" y="719555"/>
              <a:ext cx="2220481" cy="7694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Peer Reviewers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Identified, Invited</a:t>
              </a:r>
            </a:p>
          </p:txBody>
        </p:sp>
        <p:sp>
          <p:nvSpPr>
            <p:cNvPr id="15" name="Down Arrow 14"/>
            <p:cNvSpPr/>
            <p:nvPr/>
          </p:nvSpPr>
          <p:spPr>
            <a:xfrm rot="12970216">
              <a:off x="2037544" y="1124499"/>
              <a:ext cx="559814" cy="2382006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181913" y="1920018"/>
              <a:ext cx="212109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Reviewers Agree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To Serve</a:t>
              </a:r>
            </a:p>
          </p:txBody>
        </p:sp>
        <p:sp>
          <p:nvSpPr>
            <p:cNvPr id="17" name="Down Arrow 16"/>
            <p:cNvSpPr/>
            <p:nvPr/>
          </p:nvSpPr>
          <p:spPr>
            <a:xfrm>
              <a:off x="3962552" y="1600200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24204" y="3120481"/>
              <a:ext cx="2236510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Reviewers Send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Recommendation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and Comments </a:t>
              </a:r>
            </a:p>
          </p:txBody>
        </p:sp>
        <p:sp>
          <p:nvSpPr>
            <p:cNvPr id="19" name="Down Arrow 18"/>
            <p:cNvSpPr/>
            <p:nvPr/>
          </p:nvSpPr>
          <p:spPr>
            <a:xfrm>
              <a:off x="3962552" y="2743200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869327" y="4659499"/>
              <a:ext cx="2746265" cy="76944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Editor Makes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Decision; Sends Letter</a:t>
              </a:r>
            </a:p>
          </p:txBody>
        </p:sp>
        <p:sp>
          <p:nvSpPr>
            <p:cNvPr id="21" name="Down Arrow 20"/>
            <p:cNvSpPr/>
            <p:nvPr/>
          </p:nvSpPr>
          <p:spPr>
            <a:xfrm>
              <a:off x="3962552" y="4253488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Down Arrow 21"/>
            <p:cNvSpPr/>
            <p:nvPr/>
          </p:nvSpPr>
          <p:spPr>
            <a:xfrm rot="18530958">
              <a:off x="5454233" y="5486400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Down Arrow 22"/>
            <p:cNvSpPr/>
            <p:nvPr/>
          </p:nvSpPr>
          <p:spPr>
            <a:xfrm rot="3666998">
              <a:off x="1952167" y="5164656"/>
              <a:ext cx="559814" cy="1308515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48400" y="76200"/>
              <a:ext cx="232467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Author Invited to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Revise &amp; Resubmit</a:t>
              </a:r>
            </a:p>
          </p:txBody>
        </p:sp>
        <p:sp>
          <p:nvSpPr>
            <p:cNvPr id="29" name="Down Arrow 28"/>
            <p:cNvSpPr/>
            <p:nvPr/>
          </p:nvSpPr>
          <p:spPr>
            <a:xfrm rot="12004870">
              <a:off x="5681904" y="759303"/>
              <a:ext cx="559814" cy="3901082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Down Arrow 29"/>
            <p:cNvSpPr/>
            <p:nvPr/>
          </p:nvSpPr>
          <p:spPr>
            <a:xfrm rot="5400000">
              <a:off x="3697308" y="-1789092"/>
              <a:ext cx="559814" cy="454237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498941" y="1266825"/>
              <a:ext cx="1556837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Copyright</a:t>
              </a:r>
            </a:p>
            <a:p>
              <a:pPr algn="ctr"/>
              <a:r>
                <a:rPr lang="en-US" sz="2200" dirty="0">
                  <a:latin typeface="Impact" pitchFamily="34" charset="0"/>
                </a:rPr>
                <a:t>Transferred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486918" y="2557260"/>
              <a:ext cx="158088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Copyediting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500544" y="3509141"/>
              <a:ext cx="155363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>
                  <a:latin typeface="Impact" pitchFamily="34" charset="0"/>
                </a:rPr>
                <a:t>Page Proofs</a:t>
              </a:r>
            </a:p>
          </p:txBody>
        </p:sp>
        <p:sp>
          <p:nvSpPr>
            <p:cNvPr id="34" name="Down Arrow 33"/>
            <p:cNvSpPr/>
            <p:nvPr/>
          </p:nvSpPr>
          <p:spPr>
            <a:xfrm>
              <a:off x="7997452" y="2106263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Down Arrow 34"/>
            <p:cNvSpPr/>
            <p:nvPr/>
          </p:nvSpPr>
          <p:spPr>
            <a:xfrm>
              <a:off x="7997452" y="3058144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Down Arrow 35"/>
            <p:cNvSpPr/>
            <p:nvPr/>
          </p:nvSpPr>
          <p:spPr>
            <a:xfrm>
              <a:off x="7997452" y="4010025"/>
              <a:ext cx="559814" cy="381000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Down Arrow 36"/>
            <p:cNvSpPr/>
            <p:nvPr/>
          </p:nvSpPr>
          <p:spPr>
            <a:xfrm rot="12004870">
              <a:off x="6596304" y="1988790"/>
              <a:ext cx="559814" cy="3901082"/>
            </a:xfrm>
            <a:prstGeom prst="downArrow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52400" y="2577625"/>
            <a:ext cx="4331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Impact" pitchFamily="34" charset="0"/>
              </a:rPr>
              <a:t>14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362200" y="2438400"/>
            <a:ext cx="4860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Impact" pitchFamily="34" charset="0"/>
              </a:rPr>
              <a:t>35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572000" y="1524000"/>
            <a:ext cx="4331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Impact" pitchFamily="34" charset="0"/>
              </a:rPr>
              <a:t>14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572000" y="2667000"/>
            <a:ext cx="4876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Impact" pitchFamily="34" charset="0"/>
              </a:rPr>
              <a:t>90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962400" y="5486400"/>
            <a:ext cx="47641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Impact" pitchFamily="34" charset="0"/>
              </a:rPr>
              <a:t>28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962400" y="-76200"/>
            <a:ext cx="5934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Impact" pitchFamily="34" charset="0"/>
              </a:rPr>
              <a:t>180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958268" y="3962400"/>
            <a:ext cx="4876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Impact" pitchFamily="34" charset="0"/>
              </a:rPr>
              <a:t>90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676400" y="6400800"/>
            <a:ext cx="3778599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Impact" pitchFamily="34" charset="0"/>
              </a:rPr>
              <a:t>Submission </a:t>
            </a:r>
            <a:r>
              <a:rPr lang="en-US" sz="2000" dirty="0">
                <a:latin typeface="Impact" pitchFamily="34" charset="0"/>
                <a:sym typeface="Wingdings" pitchFamily="2" charset="2"/>
              </a:rPr>
              <a:t> Decision: </a:t>
            </a:r>
            <a:r>
              <a:rPr lang="en-US" sz="2000" dirty="0">
                <a:solidFill>
                  <a:srgbClr val="FF0000"/>
                </a:solidFill>
                <a:latin typeface="Impact" pitchFamily="34" charset="0"/>
                <a:sym typeface="Wingdings" pitchFamily="2" charset="2"/>
              </a:rPr>
              <a:t>180 days</a:t>
            </a:r>
            <a:r>
              <a:rPr lang="en-US" sz="2000" dirty="0">
                <a:latin typeface="Impact" pitchFamily="34" charset="0"/>
                <a:sym typeface="Wingdings" pitchFamily="2" charset="2"/>
              </a:rPr>
              <a:t> </a:t>
            </a:r>
            <a:endParaRPr lang="en-US" sz="2000" dirty="0">
              <a:latin typeface="Impact" pitchFamily="34" charset="0"/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5034" y="4483058"/>
            <a:ext cx="1463414" cy="214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251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02" y="152400"/>
            <a:ext cx="111962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1676400"/>
            <a:ext cx="155363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to Journal</a:t>
            </a:r>
          </a:p>
          <a:p>
            <a:pPr algn="ctr"/>
            <a:r>
              <a:rPr lang="en-US" sz="2200" dirty="0">
                <a:solidFill>
                  <a:srgbClr val="00B050"/>
                </a:solidFill>
                <a:latin typeface="Impact" pitchFamily="34" charset="0"/>
              </a:rPr>
              <a:t>$25</a:t>
            </a:r>
          </a:p>
        </p:txBody>
      </p:sp>
      <p:sp>
        <p:nvSpPr>
          <p:cNvPr id="5" name="Down Arrow 4"/>
          <p:cNvSpPr/>
          <p:nvPr/>
        </p:nvSpPr>
        <p:spPr>
          <a:xfrm>
            <a:off x="649308" y="12954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3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02" y="152400"/>
            <a:ext cx="111962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1676400"/>
            <a:ext cx="15536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to Journal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0483" y="3070920"/>
            <a:ext cx="10374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Editor’s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Triage</a:t>
            </a:r>
          </a:p>
        </p:txBody>
      </p:sp>
      <p:sp>
        <p:nvSpPr>
          <p:cNvPr id="5" name="Down Arrow 4"/>
          <p:cNvSpPr/>
          <p:nvPr/>
        </p:nvSpPr>
        <p:spPr>
          <a:xfrm>
            <a:off x="649308" y="12954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649308" y="25908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95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02" y="152400"/>
            <a:ext cx="111962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1676400"/>
            <a:ext cx="15536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to Journal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0483" y="3070920"/>
            <a:ext cx="10374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Editor’s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Triage</a:t>
            </a:r>
          </a:p>
        </p:txBody>
      </p:sp>
      <p:sp>
        <p:nvSpPr>
          <p:cNvPr id="5" name="Down Arrow 4"/>
          <p:cNvSpPr/>
          <p:nvPr/>
        </p:nvSpPr>
        <p:spPr>
          <a:xfrm>
            <a:off x="649308" y="12954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649308" y="25908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506296" y="2262187"/>
            <a:ext cx="5173211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u="sng" dirty="0">
                <a:latin typeface="Impact" pitchFamily="34" charset="0"/>
              </a:rPr>
              <a:t>Questions</a:t>
            </a:r>
            <a:r>
              <a:rPr lang="en-US" sz="2200" dirty="0">
                <a:latin typeface="Impact" pitchFamily="34" charset="0"/>
              </a:rPr>
              <a:t>:</a:t>
            </a:r>
          </a:p>
          <a:p>
            <a:pPr marL="457200" indent="-457200">
              <a:buAutoNum type="arabicPeriod"/>
            </a:pPr>
            <a:r>
              <a:rPr lang="en-US" sz="2200" dirty="0">
                <a:latin typeface="Impact" pitchFamily="34" charset="0"/>
              </a:rPr>
              <a:t>Fits scope &amp; mission of journal?</a:t>
            </a:r>
          </a:p>
          <a:p>
            <a:pPr marL="457200" indent="-457200">
              <a:buAutoNum type="arabicPeriod"/>
            </a:pPr>
            <a:r>
              <a:rPr lang="en-US" sz="2200" dirty="0">
                <a:latin typeface="Impact" pitchFamily="34" charset="0"/>
              </a:rPr>
              <a:t>Of remotely reasonable quality?</a:t>
            </a:r>
          </a:p>
          <a:p>
            <a:pPr marL="457200" indent="-457200">
              <a:buAutoNum type="arabicPeriod"/>
            </a:pPr>
            <a:r>
              <a:rPr lang="en-US" sz="2200" dirty="0">
                <a:latin typeface="Impact" pitchFamily="34" charset="0"/>
              </a:rPr>
              <a:t>Never published elsewhere?</a:t>
            </a:r>
          </a:p>
          <a:p>
            <a:pPr marL="457200" indent="-457200">
              <a:buAutoNum type="arabicPeriod"/>
            </a:pPr>
            <a:r>
              <a:rPr lang="en-US" sz="2200" dirty="0">
                <a:latin typeface="Impact" pitchFamily="34" charset="0"/>
              </a:rPr>
              <a:t>Not under review elsewhere?</a:t>
            </a:r>
          </a:p>
          <a:p>
            <a:pPr marL="457200" indent="-457200">
              <a:buAutoNum type="arabicPeriod"/>
            </a:pPr>
            <a:r>
              <a:rPr lang="en-US" sz="2200" dirty="0">
                <a:latin typeface="Impact" pitchFamily="34" charset="0"/>
              </a:rPr>
              <a:t>Basically ethical?</a:t>
            </a:r>
          </a:p>
          <a:p>
            <a:pPr marL="457200" indent="-457200">
              <a:buAutoNum type="arabicPeriod"/>
            </a:pPr>
            <a:r>
              <a:rPr lang="en-US" sz="2200" dirty="0">
                <a:latin typeface="Impact" pitchFamily="34" charset="0"/>
              </a:rPr>
              <a:t>Not obviously flawed in some other way</a:t>
            </a:r>
          </a:p>
          <a:p>
            <a:pPr marL="457200" indent="-457200">
              <a:buAutoNum type="arabicPeriod"/>
            </a:pPr>
            <a:endParaRPr lang="en-US" sz="2200" dirty="0">
              <a:latin typeface="Impact" pitchFamily="34" charset="0"/>
            </a:endParaRPr>
          </a:p>
        </p:txBody>
      </p:sp>
      <p:sp>
        <p:nvSpPr>
          <p:cNvPr id="2" name="Left Brace 1"/>
          <p:cNvSpPr/>
          <p:nvPr/>
        </p:nvSpPr>
        <p:spPr>
          <a:xfrm>
            <a:off x="1828800" y="2438400"/>
            <a:ext cx="525096" cy="1828800"/>
          </a:xfrm>
          <a:prstGeom prst="leftBrac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55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02" y="152400"/>
            <a:ext cx="111962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1676400"/>
            <a:ext cx="15536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to Journal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0483" y="3070920"/>
            <a:ext cx="10374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Editor’s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Triage</a:t>
            </a:r>
          </a:p>
        </p:txBody>
      </p:sp>
      <p:sp>
        <p:nvSpPr>
          <p:cNvPr id="5" name="Down Arrow 4"/>
          <p:cNvSpPr/>
          <p:nvPr/>
        </p:nvSpPr>
        <p:spPr>
          <a:xfrm>
            <a:off x="649308" y="12954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649308" y="25908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55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warre046\AppData\Local\Microsoft\Windows\Temporary Internet Files\Content.IE5\E8ZXLI2D\MC9002383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62" y="5166360"/>
            <a:ext cx="789738" cy="77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02" y="152400"/>
            <a:ext cx="111962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1676400"/>
            <a:ext cx="15536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to Journal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0483" y="3070920"/>
            <a:ext cx="10374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Editor’s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Triage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90455" y="4465440"/>
            <a:ext cx="20393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solidFill>
                  <a:srgbClr val="FF0000"/>
                </a:solidFill>
                <a:latin typeface="Impact" pitchFamily="34" charset="0"/>
              </a:rPr>
              <a:t>“Desk Rejected”</a:t>
            </a:r>
          </a:p>
        </p:txBody>
      </p:sp>
      <p:sp>
        <p:nvSpPr>
          <p:cNvPr id="5" name="Down Arrow 4"/>
          <p:cNvSpPr/>
          <p:nvPr/>
        </p:nvSpPr>
        <p:spPr>
          <a:xfrm>
            <a:off x="649308" y="12954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649308" y="25908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685800" y="40386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514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warre046\AppData\Local\Microsoft\Windows\Temporary Internet Files\Content.IE5\E8ZXLI2D\MC9002383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62" y="5166360"/>
            <a:ext cx="789738" cy="77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02" y="152400"/>
            <a:ext cx="111962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1676400"/>
            <a:ext cx="15536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to Journal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0483" y="3070920"/>
            <a:ext cx="10374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Editor’s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Triage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90455" y="4465440"/>
            <a:ext cx="20393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solidFill>
                  <a:srgbClr val="FF0000"/>
                </a:solidFill>
                <a:latin typeface="Impact" pitchFamily="34" charset="0"/>
              </a:rPr>
              <a:t>“Desk Rejected”</a:t>
            </a:r>
          </a:p>
        </p:txBody>
      </p:sp>
      <p:sp>
        <p:nvSpPr>
          <p:cNvPr id="5" name="Down Arrow 4"/>
          <p:cNvSpPr/>
          <p:nvPr/>
        </p:nvSpPr>
        <p:spPr>
          <a:xfrm>
            <a:off x="649308" y="12954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649308" y="25908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685800" y="40386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132219" y="719555"/>
            <a:ext cx="2220481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Peer Reviewers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Identified, Invited</a:t>
            </a:r>
          </a:p>
        </p:txBody>
      </p:sp>
      <p:sp>
        <p:nvSpPr>
          <p:cNvPr id="15" name="Down Arrow 14"/>
          <p:cNvSpPr/>
          <p:nvPr/>
        </p:nvSpPr>
        <p:spPr>
          <a:xfrm rot="12970216">
            <a:off x="2037544" y="1124499"/>
            <a:ext cx="559814" cy="2382006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13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warre046\AppData\Local\Microsoft\Windows\Temporary Internet Files\Content.IE5\E8ZXLI2D\MC9002383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62" y="5166360"/>
            <a:ext cx="789738" cy="77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02" y="152400"/>
            <a:ext cx="111962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1676400"/>
            <a:ext cx="15536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to Journal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0483" y="3070920"/>
            <a:ext cx="10374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Editor’s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Triage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90455" y="4465440"/>
            <a:ext cx="20393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Submission</a:t>
            </a:r>
          </a:p>
          <a:p>
            <a:pPr algn="ctr"/>
            <a:r>
              <a:rPr lang="en-US" sz="2200" dirty="0">
                <a:solidFill>
                  <a:srgbClr val="FF0000"/>
                </a:solidFill>
                <a:latin typeface="Impact" pitchFamily="34" charset="0"/>
              </a:rPr>
              <a:t>“Desk Rejected”</a:t>
            </a:r>
          </a:p>
        </p:txBody>
      </p:sp>
      <p:sp>
        <p:nvSpPr>
          <p:cNvPr id="5" name="Down Arrow 4"/>
          <p:cNvSpPr/>
          <p:nvPr/>
        </p:nvSpPr>
        <p:spPr>
          <a:xfrm>
            <a:off x="649308" y="12954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649308" y="25908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685800" y="4038600"/>
            <a:ext cx="559814" cy="38100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132219" y="719555"/>
            <a:ext cx="2220481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latin typeface="Impact" pitchFamily="34" charset="0"/>
              </a:rPr>
              <a:t>Peer Reviewers</a:t>
            </a:r>
          </a:p>
          <a:p>
            <a:pPr algn="ctr"/>
            <a:r>
              <a:rPr lang="en-US" sz="2200" dirty="0">
                <a:latin typeface="Impact" pitchFamily="34" charset="0"/>
              </a:rPr>
              <a:t>Identified, Invited</a:t>
            </a:r>
          </a:p>
        </p:txBody>
      </p:sp>
      <p:sp>
        <p:nvSpPr>
          <p:cNvPr id="15" name="Down Arrow 14"/>
          <p:cNvSpPr/>
          <p:nvPr/>
        </p:nvSpPr>
        <p:spPr>
          <a:xfrm rot="12970216">
            <a:off x="2037544" y="1124499"/>
            <a:ext cx="559814" cy="2382006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106496" y="2262187"/>
            <a:ext cx="484139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u="sng" dirty="0">
                <a:latin typeface="Impact" pitchFamily="34" charset="0"/>
              </a:rPr>
              <a:t>Questions</a:t>
            </a:r>
            <a:r>
              <a:rPr lang="en-US" sz="2200" dirty="0">
                <a:latin typeface="Impact" pitchFamily="34" charset="0"/>
              </a:rPr>
              <a:t>:</a:t>
            </a:r>
          </a:p>
          <a:p>
            <a:pPr marL="457200" indent="-457200">
              <a:buAutoNum type="arabicPeriod"/>
            </a:pPr>
            <a:r>
              <a:rPr lang="en-US" sz="2200" dirty="0">
                <a:latin typeface="Impact" pitchFamily="34" charset="0"/>
              </a:rPr>
              <a:t>Who is expert on this topic?</a:t>
            </a:r>
          </a:p>
          <a:p>
            <a:pPr marL="457200" indent="-457200">
              <a:buAutoNum type="arabicPeriod"/>
            </a:pPr>
            <a:r>
              <a:rPr lang="en-US" sz="2200" dirty="0">
                <a:latin typeface="Impact" pitchFamily="34" charset="0"/>
              </a:rPr>
              <a:t>To whom is the author responding?</a:t>
            </a:r>
          </a:p>
          <a:p>
            <a:pPr marL="457200" indent="-457200">
              <a:buAutoNum type="arabicPeriod"/>
            </a:pPr>
            <a:r>
              <a:rPr lang="en-US" sz="2200" dirty="0">
                <a:latin typeface="Impact" pitchFamily="34" charset="0"/>
              </a:rPr>
              <a:t>Who uses these methods or data?</a:t>
            </a:r>
          </a:p>
          <a:p>
            <a:pPr marL="457200" indent="-457200">
              <a:buAutoNum type="arabicPeriod"/>
            </a:pPr>
            <a:r>
              <a:rPr lang="en-US" sz="2200" dirty="0">
                <a:latin typeface="Impact" pitchFamily="34" charset="0"/>
              </a:rPr>
              <a:t>Who is on the Editorial Board?</a:t>
            </a:r>
          </a:p>
          <a:p>
            <a:pPr marL="457200" indent="-457200">
              <a:buAutoNum type="arabicPeriod"/>
            </a:pPr>
            <a:r>
              <a:rPr lang="en-US" sz="2200" dirty="0">
                <a:latin typeface="Impact" pitchFamily="34" charset="0"/>
              </a:rPr>
              <a:t>Who is fair, constructive, and quick?</a:t>
            </a:r>
          </a:p>
          <a:p>
            <a:pPr marL="457200" indent="-457200">
              <a:buAutoNum type="arabicPeriod"/>
            </a:pPr>
            <a:r>
              <a:rPr lang="en-US" sz="2200" dirty="0">
                <a:latin typeface="Impact" pitchFamily="34" charset="0"/>
              </a:rPr>
              <a:t>Conflicts of interest?</a:t>
            </a:r>
          </a:p>
          <a:p>
            <a:pPr marL="457200" indent="-457200">
              <a:buAutoNum type="arabicPeriod"/>
            </a:pPr>
            <a:endParaRPr lang="en-US" sz="2200" dirty="0">
              <a:latin typeface="Impact" pitchFamily="34" charset="0"/>
            </a:endParaRPr>
          </a:p>
          <a:p>
            <a:pPr marL="457200" indent="-457200">
              <a:buAutoNum type="arabicPeriod"/>
            </a:pPr>
            <a:endParaRPr lang="en-US" sz="2200" dirty="0">
              <a:latin typeface="Impact" pitchFamily="34" charset="0"/>
            </a:endParaRPr>
          </a:p>
        </p:txBody>
      </p:sp>
      <p:sp>
        <p:nvSpPr>
          <p:cNvPr id="17" name="Left Brace 16"/>
          <p:cNvSpPr/>
          <p:nvPr/>
        </p:nvSpPr>
        <p:spPr>
          <a:xfrm rot="5400000">
            <a:off x="5986744" y="-257936"/>
            <a:ext cx="525096" cy="4113015"/>
          </a:xfrm>
          <a:prstGeom prst="leftBrace">
            <a:avLst>
              <a:gd name="adj1" fmla="val 8333"/>
              <a:gd name="adj2" fmla="val 89481"/>
            </a:avLst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90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4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599</Words>
  <Application>Microsoft Office PowerPoint</Application>
  <PresentationFormat>On-screen Show (4:3)</PresentationFormat>
  <Paragraphs>301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Impact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Warren</dc:creator>
  <cp:lastModifiedBy>John R Warren</cp:lastModifiedBy>
  <cp:revision>22</cp:revision>
  <dcterms:created xsi:type="dcterms:W3CDTF">2013-09-04T03:56:35Z</dcterms:created>
  <dcterms:modified xsi:type="dcterms:W3CDTF">2020-01-28T15:26:18Z</dcterms:modified>
</cp:coreProperties>
</file>