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on, Elizabeth Marie" initials="AEM" lastIdx="8" clrIdx="0">
    <p:extLst>
      <p:ext uri="{19B8F6BF-5375-455C-9EA6-DF929625EA0E}">
        <p15:presenceInfo xmlns:p15="http://schemas.microsoft.com/office/powerpoint/2012/main" userId="Anderson, Elizabeth Marie" providerId="None"/>
      </p:ext>
    </p:extLst>
  </p:cmAuthor>
  <p:cmAuthor id="2" name="Hernandez, Elaine" initials="HE" lastIdx="3" clrIdx="1">
    <p:extLst>
      <p:ext uri="{19B8F6BF-5375-455C-9EA6-DF929625EA0E}">
        <p15:presenceInfo xmlns:p15="http://schemas.microsoft.com/office/powerpoint/2012/main" userId="S-1-5-21-1085031214-1292428093-527237240-14387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72"/>
    <a:srgbClr val="CAD8E0"/>
    <a:srgbClr val="11374B"/>
    <a:srgbClr val="17375E"/>
    <a:srgbClr val="BBC6CC"/>
    <a:srgbClr val="40A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304" autoAdjust="0"/>
  </p:normalViewPr>
  <p:slideViewPr>
    <p:cSldViewPr>
      <p:cViewPr varScale="1">
        <p:scale>
          <a:sx n="36" d="100"/>
          <a:sy n="36" d="100"/>
        </p:scale>
        <p:origin x="474" y="132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er\Downloads\state%20-%20mortality%20by%20month%20and%20yea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mortality 18-19'!$A$7</c:f>
              <c:strCache>
                <c:ptCount val="1"/>
                <c:pt idx="0">
                  <c:v>California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18-19'!$B$7:$Y$7</c:f>
              <c:numCache>
                <c:formatCode>General</c:formatCode>
                <c:ptCount val="24"/>
                <c:pt idx="0">
                  <c:v>87.45232</c:v>
                </c:pt>
                <c:pt idx="1">
                  <c:v>98.648629999999997</c:v>
                </c:pt>
                <c:pt idx="2">
                  <c:v>99.796559999999999</c:v>
                </c:pt>
                <c:pt idx="3">
                  <c:v>104.6425</c:v>
                </c:pt>
                <c:pt idx="4">
                  <c:v>97.965410000000006</c:v>
                </c:pt>
                <c:pt idx="5">
                  <c:v>98.485200000000006</c:v>
                </c:pt>
                <c:pt idx="6">
                  <c:v>88.58972</c:v>
                </c:pt>
                <c:pt idx="7">
                  <c:v>92.750370000000004</c:v>
                </c:pt>
                <c:pt idx="8">
                  <c:v>93.497529999999998</c:v>
                </c:pt>
                <c:pt idx="9">
                  <c:v>243.24799999999999</c:v>
                </c:pt>
                <c:pt idx="10">
                  <c:v>256.50459999999998</c:v>
                </c:pt>
                <c:pt idx="11">
                  <c:v>160.33269999999999</c:v>
                </c:pt>
                <c:pt idx="12">
                  <c:v>182.3434</c:v>
                </c:pt>
                <c:pt idx="13">
                  <c:v>95.544550000000001</c:v>
                </c:pt>
                <c:pt idx="14">
                  <c:v>99.126239999999996</c:v>
                </c:pt>
                <c:pt idx="15">
                  <c:v>99.016800000000003</c:v>
                </c:pt>
                <c:pt idx="16">
                  <c:v>92.983959999999996</c:v>
                </c:pt>
                <c:pt idx="17">
                  <c:v>92.643349999999998</c:v>
                </c:pt>
                <c:pt idx="18">
                  <c:v>88.804959999999994</c:v>
                </c:pt>
                <c:pt idx="19">
                  <c:v>85.237080000000006</c:v>
                </c:pt>
                <c:pt idx="20">
                  <c:v>84.41292</c:v>
                </c:pt>
                <c:pt idx="21">
                  <c:v>86.732479999999995</c:v>
                </c:pt>
                <c:pt idx="22">
                  <c:v>89.739530000000002</c:v>
                </c:pt>
                <c:pt idx="23">
                  <c:v>89.030550000000005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31-44F8-A8F2-A4883913BC4B}"/>
            </c:ext>
          </c:extLst>
        </c:ser>
        <c:ser>
          <c:idx val="1"/>
          <c:order val="1"/>
          <c:tx>
            <c:strRef>
              <c:f>'total mortality 18-19'!$A$8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18-19'!$B$8:$Y$8</c:f>
              <c:numCache>
                <c:formatCode>General</c:formatCode>
                <c:ptCount val="24"/>
                <c:pt idx="0">
                  <c:v>89.360820000000004</c:v>
                </c:pt>
                <c:pt idx="1">
                  <c:v>98.524109999999993</c:v>
                </c:pt>
                <c:pt idx="2">
                  <c:v>104.1396</c:v>
                </c:pt>
                <c:pt idx="3">
                  <c:v>127.81950000000001</c:v>
                </c:pt>
                <c:pt idx="4">
                  <c:v>116.1461</c:v>
                </c:pt>
                <c:pt idx="5">
                  <c:v>112.16930000000001</c:v>
                </c:pt>
                <c:pt idx="6">
                  <c:v>101.2152</c:v>
                </c:pt>
                <c:pt idx="7">
                  <c:v>97.114509999999996</c:v>
                </c:pt>
                <c:pt idx="8">
                  <c:v>98.026529999999994</c:v>
                </c:pt>
                <c:pt idx="9">
                  <c:v>287.70929999999998</c:v>
                </c:pt>
                <c:pt idx="10">
                  <c:v>377.3399</c:v>
                </c:pt>
                <c:pt idx="11">
                  <c:v>252.74289999999999</c:v>
                </c:pt>
                <c:pt idx="12">
                  <c:v>125.9468</c:v>
                </c:pt>
                <c:pt idx="13">
                  <c:v>125.0134</c:v>
                </c:pt>
                <c:pt idx="14">
                  <c:v>131.0078</c:v>
                </c:pt>
                <c:pt idx="15">
                  <c:v>102.8034</c:v>
                </c:pt>
                <c:pt idx="16">
                  <c:v>95.183989999999994</c:v>
                </c:pt>
                <c:pt idx="17">
                  <c:v>85.989350000000002</c:v>
                </c:pt>
                <c:pt idx="18">
                  <c:v>87.970830000000007</c:v>
                </c:pt>
                <c:pt idx="19">
                  <c:v>97.762280000000004</c:v>
                </c:pt>
                <c:pt idx="20">
                  <c:v>100.04900000000001</c:v>
                </c:pt>
                <c:pt idx="21">
                  <c:v>98.857839999999996</c:v>
                </c:pt>
                <c:pt idx="22">
                  <c:v>90.826139999999995</c:v>
                </c:pt>
                <c:pt idx="23">
                  <c:v>93.171750000000003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31-44F8-A8F2-A4883913BC4B}"/>
            </c:ext>
          </c:extLst>
        </c:ser>
        <c:ser>
          <c:idx val="2"/>
          <c:order val="2"/>
          <c:tx>
            <c:strRef>
              <c:f>'total mortality 18-19'!$A$9</c:f>
              <c:strCache>
                <c:ptCount val="1"/>
                <c:pt idx="0">
                  <c:v>Connecticut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18-19'!$B$9:$Y$9</c:f>
              <c:numCache>
                <c:formatCode>General</c:formatCode>
                <c:ptCount val="24"/>
                <c:pt idx="0">
                  <c:v>103.37220000000001</c:v>
                </c:pt>
                <c:pt idx="1">
                  <c:v>100.1245</c:v>
                </c:pt>
                <c:pt idx="2">
                  <c:v>103.2723</c:v>
                </c:pt>
                <c:pt idx="3">
                  <c:v>102.1371</c:v>
                </c:pt>
                <c:pt idx="4">
                  <c:v>91.911850000000001</c:v>
                </c:pt>
                <c:pt idx="5">
                  <c:v>90.051230000000004</c:v>
                </c:pt>
                <c:pt idx="6">
                  <c:v>81.089280000000002</c:v>
                </c:pt>
                <c:pt idx="7">
                  <c:v>84.663499999999999</c:v>
                </c:pt>
                <c:pt idx="8">
                  <c:v>111.9678</c:v>
                </c:pt>
                <c:pt idx="9">
                  <c:v>491.2475</c:v>
                </c:pt>
                <c:pt idx="10">
                  <c:v>177.8065</c:v>
                </c:pt>
                <c:pt idx="11">
                  <c:v>141.73949999999999</c:v>
                </c:pt>
                <c:pt idx="12">
                  <c:v>130.56110000000001</c:v>
                </c:pt>
                <c:pt idx="13">
                  <c:v>100.4491</c:v>
                </c:pt>
                <c:pt idx="14">
                  <c:v>98.411000000000001</c:v>
                </c:pt>
                <c:pt idx="15">
                  <c:v>88.78595</c:v>
                </c:pt>
                <c:pt idx="16">
                  <c:v>87.842839999999995</c:v>
                </c:pt>
                <c:pt idx="17">
                  <c:v>83.544060000000002</c:v>
                </c:pt>
                <c:pt idx="18">
                  <c:v>70.327629999999999</c:v>
                </c:pt>
                <c:pt idx="19">
                  <c:v>72.352199999999996</c:v>
                </c:pt>
                <c:pt idx="20">
                  <c:v>73.084299999999999</c:v>
                </c:pt>
                <c:pt idx="21">
                  <c:v>82.470240000000004</c:v>
                </c:pt>
                <c:pt idx="22">
                  <c:v>89.172229999999999</c:v>
                </c:pt>
                <c:pt idx="23">
                  <c:v>88.611689999999996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31-44F8-A8F2-A4883913BC4B}"/>
            </c:ext>
          </c:extLst>
        </c:ser>
        <c:ser>
          <c:idx val="3"/>
          <c:order val="3"/>
          <c:tx>
            <c:strRef>
              <c:f>'total mortality 18-19'!$A$10</c:f>
              <c:strCache>
                <c:ptCount val="1"/>
                <c:pt idx="0">
                  <c:v>Indiana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18-19'!$B$10:$Y$10</c:f>
              <c:numCache>
                <c:formatCode>General</c:formatCode>
                <c:ptCount val="24"/>
                <c:pt idx="0">
                  <c:v>109.9164</c:v>
                </c:pt>
                <c:pt idx="1">
                  <c:v>104.02930000000001</c:v>
                </c:pt>
                <c:pt idx="2">
                  <c:v>102.3805</c:v>
                </c:pt>
                <c:pt idx="3">
                  <c:v>121.8198</c:v>
                </c:pt>
                <c:pt idx="4">
                  <c:v>110.5868</c:v>
                </c:pt>
                <c:pt idx="5">
                  <c:v>99.94417</c:v>
                </c:pt>
                <c:pt idx="6">
                  <c:v>91.855159999999998</c:v>
                </c:pt>
                <c:pt idx="7">
                  <c:v>93.775940000000006</c:v>
                </c:pt>
                <c:pt idx="8">
                  <c:v>95.712620000000001</c:v>
                </c:pt>
                <c:pt idx="9">
                  <c:v>196.57650000000001</c:v>
                </c:pt>
                <c:pt idx="10">
                  <c:v>174.04409999999999</c:v>
                </c:pt>
                <c:pt idx="11">
                  <c:v>179.53280000000001</c:v>
                </c:pt>
                <c:pt idx="12">
                  <c:v>122.61450000000001</c:v>
                </c:pt>
                <c:pt idx="13">
                  <c:v>109.56489999999999</c:v>
                </c:pt>
                <c:pt idx="14">
                  <c:v>124.0565</c:v>
                </c:pt>
                <c:pt idx="15">
                  <c:v>97.609120000000004</c:v>
                </c:pt>
                <c:pt idx="16">
                  <c:v>93.672870000000003</c:v>
                </c:pt>
                <c:pt idx="17">
                  <c:v>88.595910000000003</c:v>
                </c:pt>
                <c:pt idx="18">
                  <c:v>90.297650000000004</c:v>
                </c:pt>
                <c:pt idx="19">
                  <c:v>81.054969999999997</c:v>
                </c:pt>
                <c:pt idx="20">
                  <c:v>83.790139999999994</c:v>
                </c:pt>
                <c:pt idx="21">
                  <c:v>87.327330000000003</c:v>
                </c:pt>
                <c:pt idx="22">
                  <c:v>91.990350000000007</c:v>
                </c:pt>
                <c:pt idx="23">
                  <c:v>96.914720000000003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31-44F8-A8F2-A4883913BC4B}"/>
            </c:ext>
          </c:extLst>
        </c:ser>
        <c:ser>
          <c:idx val="4"/>
          <c:order val="4"/>
          <c:tx>
            <c:strRef>
              <c:f>'total mortality 18-19'!$A$11</c:f>
              <c:strCache>
                <c:ptCount val="1"/>
                <c:pt idx="0">
                  <c:v>Maine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18-19'!$B$11:$Y$11</c:f>
              <c:numCache>
                <c:formatCode>General</c:formatCode>
                <c:ptCount val="24"/>
                <c:pt idx="0">
                  <c:v>95.04195</c:v>
                </c:pt>
                <c:pt idx="1">
                  <c:v>89.921139999999994</c:v>
                </c:pt>
                <c:pt idx="2">
                  <c:v>95.130420000000001</c:v>
                </c:pt>
                <c:pt idx="3">
                  <c:v>101.1425</c:v>
                </c:pt>
                <c:pt idx="4">
                  <c:v>89.758899999999997</c:v>
                </c:pt>
                <c:pt idx="5">
                  <c:v>95.746729999999999</c:v>
                </c:pt>
                <c:pt idx="6">
                  <c:v>88.898579999999995</c:v>
                </c:pt>
                <c:pt idx="7">
                  <c:v>81.379329999999996</c:v>
                </c:pt>
                <c:pt idx="8">
                  <c:v>106.239</c:v>
                </c:pt>
                <c:pt idx="9">
                  <c:v>283.32310000000001</c:v>
                </c:pt>
                <c:pt idx="10">
                  <c:v>154.92320000000001</c:v>
                </c:pt>
                <c:pt idx="11">
                  <c:v>160.76859999999999</c:v>
                </c:pt>
                <c:pt idx="12">
                  <c:v>129.84289999999999</c:v>
                </c:pt>
                <c:pt idx="13">
                  <c:v>94.534809999999993</c:v>
                </c:pt>
                <c:pt idx="14">
                  <c:v>90.400779999999997</c:v>
                </c:pt>
                <c:pt idx="15">
                  <c:v>89.616</c:v>
                </c:pt>
                <c:pt idx="16">
                  <c:v>90.939130000000006</c:v>
                </c:pt>
                <c:pt idx="17">
                  <c:v>89.940100000000001</c:v>
                </c:pt>
                <c:pt idx="18">
                  <c:v>83.512540000000001</c:v>
                </c:pt>
                <c:pt idx="19">
                  <c:v>78.908590000000004</c:v>
                </c:pt>
                <c:pt idx="20">
                  <c:v>84.045119999999997</c:v>
                </c:pt>
                <c:pt idx="21">
                  <c:v>82.249570000000006</c:v>
                </c:pt>
                <c:pt idx="22">
                  <c:v>89.560940000000002</c:v>
                </c:pt>
                <c:pt idx="23">
                  <c:v>90.267780000000002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31-44F8-A8F2-A4883913BC4B}"/>
            </c:ext>
          </c:extLst>
        </c:ser>
        <c:ser>
          <c:idx val="5"/>
          <c:order val="5"/>
          <c:tx>
            <c:strRef>
              <c:f>'total mortality 18-19'!$A$12</c:f>
              <c:strCache>
                <c:ptCount val="1"/>
                <c:pt idx="0">
                  <c:v>Maryland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18-19'!$B$12:$Y$12</c:f>
              <c:numCache>
                <c:formatCode>General</c:formatCode>
                <c:ptCount val="24"/>
                <c:pt idx="0">
                  <c:v>116.313</c:v>
                </c:pt>
                <c:pt idx="1">
                  <c:v>114.18340000000001</c:v>
                </c:pt>
                <c:pt idx="2">
                  <c:v>112.36920000000001</c:v>
                </c:pt>
                <c:pt idx="3">
                  <c:v>112.0654</c:v>
                </c:pt>
                <c:pt idx="4">
                  <c:v>111.2954</c:v>
                </c:pt>
                <c:pt idx="5">
                  <c:v>100.2174</c:v>
                </c:pt>
                <c:pt idx="6">
                  <c:v>93.85136</c:v>
                </c:pt>
                <c:pt idx="7">
                  <c:v>104.1596</c:v>
                </c:pt>
                <c:pt idx="8">
                  <c:v>104.5729</c:v>
                </c:pt>
                <c:pt idx="9">
                  <c:v>509.0643</c:v>
                </c:pt>
                <c:pt idx="10">
                  <c:v>140.9666</c:v>
                </c:pt>
                <c:pt idx="11">
                  <c:v>125.4992</c:v>
                </c:pt>
                <c:pt idx="12">
                  <c:v>155.08019999999999</c:v>
                </c:pt>
                <c:pt idx="13">
                  <c:v>121.83320000000001</c:v>
                </c:pt>
                <c:pt idx="14">
                  <c:v>92.864559999999997</c:v>
                </c:pt>
                <c:pt idx="15">
                  <c:v>91.630709999999993</c:v>
                </c:pt>
                <c:pt idx="16">
                  <c:v>91.669340000000005</c:v>
                </c:pt>
                <c:pt idx="17">
                  <c:v>91.850269999999995</c:v>
                </c:pt>
                <c:pt idx="18">
                  <c:v>86.334959999999995</c:v>
                </c:pt>
                <c:pt idx="19">
                  <c:v>77.739320000000006</c:v>
                </c:pt>
                <c:pt idx="20">
                  <c:v>83.095820000000003</c:v>
                </c:pt>
                <c:pt idx="21">
                  <c:v>88.520610000000005</c:v>
                </c:pt>
                <c:pt idx="22">
                  <c:v>87.018709999999999</c:v>
                </c:pt>
                <c:pt idx="23">
                  <c:v>94.494410000000002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31-44F8-A8F2-A4883913BC4B}"/>
            </c:ext>
          </c:extLst>
        </c:ser>
        <c:ser>
          <c:idx val="6"/>
          <c:order val="6"/>
          <c:tx>
            <c:strRef>
              <c:f>'total mortality 18-19'!$A$13</c:f>
              <c:strCache>
                <c:ptCount val="1"/>
                <c:pt idx="0">
                  <c:v>Massachusetts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18-19'!$B$13:$Y$13</c:f>
              <c:numCache>
                <c:formatCode>General</c:formatCode>
                <c:ptCount val="24"/>
                <c:pt idx="0">
                  <c:v>103.31529999999999</c:v>
                </c:pt>
                <c:pt idx="1">
                  <c:v>104.42449999999999</c:v>
                </c:pt>
                <c:pt idx="2">
                  <c:v>98.717489999999998</c:v>
                </c:pt>
                <c:pt idx="3">
                  <c:v>107.76609999999999</c:v>
                </c:pt>
                <c:pt idx="4">
                  <c:v>93.236249999999998</c:v>
                </c:pt>
                <c:pt idx="5">
                  <c:v>97.052509999999998</c:v>
                </c:pt>
                <c:pt idx="6">
                  <c:v>88.609840000000005</c:v>
                </c:pt>
                <c:pt idx="7">
                  <c:v>89.239879999999999</c:v>
                </c:pt>
                <c:pt idx="8">
                  <c:v>200.08709999999999</c:v>
                </c:pt>
                <c:pt idx="9">
                  <c:v>387.59309999999999</c:v>
                </c:pt>
                <c:pt idx="10">
                  <c:v>130.98509999999999</c:v>
                </c:pt>
                <c:pt idx="11">
                  <c:v>146.0881</c:v>
                </c:pt>
                <c:pt idx="12">
                  <c:v>135.31020000000001</c:v>
                </c:pt>
                <c:pt idx="13">
                  <c:v>103.8978</c:v>
                </c:pt>
                <c:pt idx="14">
                  <c:v>93.108149999999995</c:v>
                </c:pt>
                <c:pt idx="15">
                  <c:v>89.858999999999995</c:v>
                </c:pt>
                <c:pt idx="16">
                  <c:v>87.309539999999998</c:v>
                </c:pt>
                <c:pt idx="17">
                  <c:v>85.284930000000003</c:v>
                </c:pt>
                <c:pt idx="18">
                  <c:v>74.522919999999999</c:v>
                </c:pt>
                <c:pt idx="19">
                  <c:v>72.150379999999998</c:v>
                </c:pt>
                <c:pt idx="20">
                  <c:v>73.21996</c:v>
                </c:pt>
                <c:pt idx="21">
                  <c:v>81.959950000000006</c:v>
                </c:pt>
                <c:pt idx="22">
                  <c:v>85.336619999999996</c:v>
                </c:pt>
                <c:pt idx="23">
                  <c:v>88.05762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31-44F8-A8F2-A4883913BC4B}"/>
            </c:ext>
          </c:extLst>
        </c:ser>
        <c:ser>
          <c:idx val="7"/>
          <c:order val="7"/>
          <c:tx>
            <c:strRef>
              <c:f>'total mortality 18-19'!$A$14</c:f>
              <c:strCache>
                <c:ptCount val="1"/>
                <c:pt idx="0">
                  <c:v>Michigan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18-19'!$B$14:$Y$14</c:f>
              <c:numCache>
                <c:formatCode>General</c:formatCode>
                <c:ptCount val="24"/>
                <c:pt idx="0">
                  <c:v>103.6242</c:v>
                </c:pt>
                <c:pt idx="1">
                  <c:v>99.782730000000001</c:v>
                </c:pt>
                <c:pt idx="2">
                  <c:v>92.804919999999996</c:v>
                </c:pt>
                <c:pt idx="3">
                  <c:v>116.3246</c:v>
                </c:pt>
                <c:pt idx="4">
                  <c:v>101.8227</c:v>
                </c:pt>
                <c:pt idx="5">
                  <c:v>92.167249999999996</c:v>
                </c:pt>
                <c:pt idx="6">
                  <c:v>92.838030000000003</c:v>
                </c:pt>
                <c:pt idx="7">
                  <c:v>85.456540000000004</c:v>
                </c:pt>
                <c:pt idx="8">
                  <c:v>88.928200000000004</c:v>
                </c:pt>
                <c:pt idx="9">
                  <c:v>198.55330000000001</c:v>
                </c:pt>
                <c:pt idx="10">
                  <c:v>165.58179999999999</c:v>
                </c:pt>
                <c:pt idx="11">
                  <c:v>167.8956</c:v>
                </c:pt>
                <c:pt idx="12">
                  <c:v>131.28749999999999</c:v>
                </c:pt>
                <c:pt idx="13">
                  <c:v>106.3796</c:v>
                </c:pt>
                <c:pt idx="14">
                  <c:v>98.945620000000005</c:v>
                </c:pt>
                <c:pt idx="15">
                  <c:v>95.613919999999993</c:v>
                </c:pt>
                <c:pt idx="16">
                  <c:v>95.366969999999995</c:v>
                </c:pt>
                <c:pt idx="17">
                  <c:v>85.277739999999994</c:v>
                </c:pt>
                <c:pt idx="18">
                  <c:v>84.366079999999997</c:v>
                </c:pt>
                <c:pt idx="19">
                  <c:v>83.362560000000002</c:v>
                </c:pt>
                <c:pt idx="20">
                  <c:v>88.644450000000006</c:v>
                </c:pt>
                <c:pt idx="21">
                  <c:v>95.875450000000001</c:v>
                </c:pt>
                <c:pt idx="22">
                  <c:v>93.210989999999995</c:v>
                </c:pt>
                <c:pt idx="23">
                  <c:v>94.431179999999998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31-44F8-A8F2-A4883913BC4B}"/>
            </c:ext>
          </c:extLst>
        </c:ser>
        <c:ser>
          <c:idx val="8"/>
          <c:order val="8"/>
          <c:tx>
            <c:strRef>
              <c:f>'total mortality 18-19'!$A$15</c:f>
              <c:strCache>
                <c:ptCount val="1"/>
                <c:pt idx="0">
                  <c:v>Minnesota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18-19'!$B$15:$Y$15</c:f>
              <c:numCache>
                <c:formatCode>General</c:formatCode>
                <c:ptCount val="24"/>
                <c:pt idx="0">
                  <c:v>90.599649999999997</c:v>
                </c:pt>
                <c:pt idx="1">
                  <c:v>92.732200000000006</c:v>
                </c:pt>
                <c:pt idx="2">
                  <c:v>94.219769999999997</c:v>
                </c:pt>
                <c:pt idx="3">
                  <c:v>118.6889</c:v>
                </c:pt>
                <c:pt idx="4">
                  <c:v>113.17570000000001</c:v>
                </c:pt>
                <c:pt idx="5">
                  <c:v>97.90943</c:v>
                </c:pt>
                <c:pt idx="6">
                  <c:v>92.822429999999997</c:v>
                </c:pt>
                <c:pt idx="7">
                  <c:v>84.347440000000006</c:v>
                </c:pt>
                <c:pt idx="8">
                  <c:v>95.099149999999995</c:v>
                </c:pt>
                <c:pt idx="9">
                  <c:v>230.62049999999999</c:v>
                </c:pt>
                <c:pt idx="10">
                  <c:v>271.65129999999999</c:v>
                </c:pt>
                <c:pt idx="11">
                  <c:v>184.0179</c:v>
                </c:pt>
                <c:pt idx="12">
                  <c:v>133.8972</c:v>
                </c:pt>
                <c:pt idx="13">
                  <c:v>108.5564</c:v>
                </c:pt>
                <c:pt idx="14">
                  <c:v>118.0365</c:v>
                </c:pt>
                <c:pt idx="15">
                  <c:v>107.9975</c:v>
                </c:pt>
                <c:pt idx="16">
                  <c:v>103.2929</c:v>
                </c:pt>
                <c:pt idx="17">
                  <c:v>92.00282</c:v>
                </c:pt>
                <c:pt idx="18">
                  <c:v>92.889150000000001</c:v>
                </c:pt>
                <c:pt idx="19">
                  <c:v>85.026300000000006</c:v>
                </c:pt>
                <c:pt idx="20">
                  <c:v>85.383619999999993</c:v>
                </c:pt>
                <c:pt idx="21">
                  <c:v>95.662409999999994</c:v>
                </c:pt>
                <c:pt idx="22">
                  <c:v>95.647790000000001</c:v>
                </c:pt>
                <c:pt idx="23">
                  <c:v>95.359139999999996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031-44F8-A8F2-A4883913BC4B}"/>
            </c:ext>
          </c:extLst>
        </c:ser>
        <c:ser>
          <c:idx val="9"/>
          <c:order val="9"/>
          <c:tx>
            <c:strRef>
              <c:f>'total mortality 18-19'!$A$16</c:f>
              <c:strCache>
                <c:ptCount val="1"/>
                <c:pt idx="0">
                  <c:v>New Hampshire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18-19'!$B$16:$Y$16</c:f>
              <c:numCache>
                <c:formatCode>General</c:formatCode>
                <c:ptCount val="24"/>
                <c:pt idx="0">
                  <c:v>91.466179999999994</c:v>
                </c:pt>
                <c:pt idx="1">
                  <c:v>93.129630000000006</c:v>
                </c:pt>
                <c:pt idx="2">
                  <c:v>95.876230000000007</c:v>
                </c:pt>
                <c:pt idx="3">
                  <c:v>108.6996</c:v>
                </c:pt>
                <c:pt idx="4">
                  <c:v>92.60718</c:v>
                </c:pt>
                <c:pt idx="5">
                  <c:v>89.906220000000005</c:v>
                </c:pt>
                <c:pt idx="6">
                  <c:v>80.133499999999998</c:v>
                </c:pt>
                <c:pt idx="7">
                  <c:v>78.967560000000006</c:v>
                </c:pt>
                <c:pt idx="8">
                  <c:v>163.65600000000001</c:v>
                </c:pt>
                <c:pt idx="9">
                  <c:v>454.86759999999998</c:v>
                </c:pt>
                <c:pt idx="10">
                  <c:v>115.7912</c:v>
                </c:pt>
                <c:pt idx="11">
                  <c:v>126.01049999999999</c:v>
                </c:pt>
                <c:pt idx="12">
                  <c:v>131.89150000000001</c:v>
                </c:pt>
                <c:pt idx="13">
                  <c:v>103.13939999999999</c:v>
                </c:pt>
                <c:pt idx="14">
                  <c:v>94.164599999999993</c:v>
                </c:pt>
                <c:pt idx="15">
                  <c:v>91.600880000000004</c:v>
                </c:pt>
                <c:pt idx="16">
                  <c:v>86.400289999999998</c:v>
                </c:pt>
                <c:pt idx="17">
                  <c:v>73.770709999999994</c:v>
                </c:pt>
                <c:pt idx="18">
                  <c:v>71.454400000000007</c:v>
                </c:pt>
                <c:pt idx="19">
                  <c:v>66.85472</c:v>
                </c:pt>
                <c:pt idx="20">
                  <c:v>75.772319999999993</c:v>
                </c:pt>
                <c:pt idx="21">
                  <c:v>84.274420000000006</c:v>
                </c:pt>
                <c:pt idx="22">
                  <c:v>77.327929999999995</c:v>
                </c:pt>
                <c:pt idx="23">
                  <c:v>85.069950000000006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31-44F8-A8F2-A4883913BC4B}"/>
            </c:ext>
          </c:extLst>
        </c:ser>
        <c:ser>
          <c:idx val="10"/>
          <c:order val="10"/>
          <c:tx>
            <c:strRef>
              <c:f>'total mortality 18-19'!$A$17</c:f>
              <c:strCache>
                <c:ptCount val="1"/>
                <c:pt idx="0">
                  <c:v>New Jersey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18-19'!$B$17:$Y$17</c:f>
              <c:numCache>
                <c:formatCode>General</c:formatCode>
                <c:ptCount val="24"/>
                <c:pt idx="0">
                  <c:v>109.0283</c:v>
                </c:pt>
                <c:pt idx="1">
                  <c:v>103.8797</c:v>
                </c:pt>
                <c:pt idx="2">
                  <c:v>111.27419999999999</c:v>
                </c:pt>
                <c:pt idx="3">
                  <c:v>110.44840000000001</c:v>
                </c:pt>
                <c:pt idx="4">
                  <c:v>95.153809999999993</c:v>
                </c:pt>
                <c:pt idx="5">
                  <c:v>94.064109999999999</c:v>
                </c:pt>
                <c:pt idx="6">
                  <c:v>82.643360000000001</c:v>
                </c:pt>
                <c:pt idx="7">
                  <c:v>95.09778</c:v>
                </c:pt>
                <c:pt idx="8">
                  <c:v>104.9147</c:v>
                </c:pt>
                <c:pt idx="9">
                  <c:v>513.3723</c:v>
                </c:pt>
                <c:pt idx="10">
                  <c:v>152.81530000000001</c:v>
                </c:pt>
                <c:pt idx="11">
                  <c:v>127.40009999999999</c:v>
                </c:pt>
                <c:pt idx="12">
                  <c:v>131.8372</c:v>
                </c:pt>
                <c:pt idx="13">
                  <c:v>117.0504</c:v>
                </c:pt>
                <c:pt idx="14">
                  <c:v>101.68129999999999</c:v>
                </c:pt>
                <c:pt idx="15">
                  <c:v>92.667370000000005</c:v>
                </c:pt>
                <c:pt idx="16">
                  <c:v>86.029030000000006</c:v>
                </c:pt>
                <c:pt idx="17">
                  <c:v>79.020089999999996</c:v>
                </c:pt>
                <c:pt idx="18">
                  <c:v>72.017660000000006</c:v>
                </c:pt>
                <c:pt idx="19">
                  <c:v>74.742710000000002</c:v>
                </c:pt>
                <c:pt idx="20">
                  <c:v>76.785560000000004</c:v>
                </c:pt>
                <c:pt idx="21">
                  <c:v>83.3767</c:v>
                </c:pt>
                <c:pt idx="22">
                  <c:v>85.985079999999996</c:v>
                </c:pt>
                <c:pt idx="23">
                  <c:v>80.308239999999998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031-44F8-A8F2-A4883913BC4B}"/>
            </c:ext>
          </c:extLst>
        </c:ser>
        <c:ser>
          <c:idx val="11"/>
          <c:order val="11"/>
          <c:tx>
            <c:strRef>
              <c:f>'total mortality 18-19'!$A$18</c:f>
              <c:strCache>
                <c:ptCount val="1"/>
                <c:pt idx="0">
                  <c:v>New York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18-19'!$B$18:$Y$18</c:f>
              <c:numCache>
                <c:formatCode>General</c:formatCode>
                <c:ptCount val="24"/>
                <c:pt idx="0">
                  <c:v>102.5065</c:v>
                </c:pt>
                <c:pt idx="1">
                  <c:v>95.421469999999999</c:v>
                </c:pt>
                <c:pt idx="2">
                  <c:v>104.0035</c:v>
                </c:pt>
                <c:pt idx="3">
                  <c:v>101.29179999999999</c:v>
                </c:pt>
                <c:pt idx="4">
                  <c:v>89.306989999999999</c:v>
                </c:pt>
                <c:pt idx="5">
                  <c:v>90.561430000000001</c:v>
                </c:pt>
                <c:pt idx="6">
                  <c:v>83.452550000000002</c:v>
                </c:pt>
                <c:pt idx="7">
                  <c:v>86.260900000000007</c:v>
                </c:pt>
                <c:pt idx="8">
                  <c:v>91.485190000000003</c:v>
                </c:pt>
                <c:pt idx="9">
                  <c:v>374.17079999999999</c:v>
                </c:pt>
                <c:pt idx="10">
                  <c:v>156.4451</c:v>
                </c:pt>
                <c:pt idx="11">
                  <c:v>115.28449999999999</c:v>
                </c:pt>
                <c:pt idx="12">
                  <c:v>129.3202</c:v>
                </c:pt>
                <c:pt idx="13">
                  <c:v>109.3167</c:v>
                </c:pt>
                <c:pt idx="14">
                  <c:v>98.317250000000001</c:v>
                </c:pt>
                <c:pt idx="15">
                  <c:v>90.000640000000004</c:v>
                </c:pt>
                <c:pt idx="16">
                  <c:v>85.772580000000005</c:v>
                </c:pt>
                <c:pt idx="17">
                  <c:v>82.253039999999999</c:v>
                </c:pt>
                <c:pt idx="18">
                  <c:v>76.434039999999996</c:v>
                </c:pt>
                <c:pt idx="19">
                  <c:v>75.781289999999998</c:v>
                </c:pt>
                <c:pt idx="20">
                  <c:v>76.470920000000007</c:v>
                </c:pt>
                <c:pt idx="21">
                  <c:v>79.603539999999995</c:v>
                </c:pt>
                <c:pt idx="22">
                  <c:v>84.264030000000005</c:v>
                </c:pt>
                <c:pt idx="23">
                  <c:v>83.825379999999996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031-44F8-A8F2-A4883913BC4B}"/>
            </c:ext>
          </c:extLst>
        </c:ser>
        <c:ser>
          <c:idx val="12"/>
          <c:order val="12"/>
          <c:tx>
            <c:strRef>
              <c:f>'total mortality 18-19'!$A$19</c:f>
              <c:strCache>
                <c:ptCount val="1"/>
                <c:pt idx="0">
                  <c:v>Ohio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18-19'!$B$19:$Y$19</c:f>
              <c:numCache>
                <c:formatCode>General</c:formatCode>
                <c:ptCount val="24"/>
                <c:pt idx="0">
                  <c:v>106.1178</c:v>
                </c:pt>
                <c:pt idx="1">
                  <c:v>96.554270000000002</c:v>
                </c:pt>
                <c:pt idx="2">
                  <c:v>96.437200000000004</c:v>
                </c:pt>
                <c:pt idx="3">
                  <c:v>115.6833</c:v>
                </c:pt>
                <c:pt idx="4">
                  <c:v>98.623760000000004</c:v>
                </c:pt>
                <c:pt idx="5">
                  <c:v>92.39067</c:v>
                </c:pt>
                <c:pt idx="6">
                  <c:v>88.373040000000003</c:v>
                </c:pt>
                <c:pt idx="7">
                  <c:v>97.555729999999997</c:v>
                </c:pt>
                <c:pt idx="8">
                  <c:v>101.63290000000001</c:v>
                </c:pt>
                <c:pt idx="9">
                  <c:v>244.71209999999999</c:v>
                </c:pt>
                <c:pt idx="10">
                  <c:v>208.9906</c:v>
                </c:pt>
                <c:pt idx="11">
                  <c:v>185.43119999999999</c:v>
                </c:pt>
                <c:pt idx="12">
                  <c:v>121.1147</c:v>
                </c:pt>
                <c:pt idx="13">
                  <c:v>114.3053</c:v>
                </c:pt>
                <c:pt idx="14">
                  <c:v>115.94580000000001</c:v>
                </c:pt>
                <c:pt idx="15">
                  <c:v>107.1786</c:v>
                </c:pt>
                <c:pt idx="16">
                  <c:v>93.711709999999997</c:v>
                </c:pt>
                <c:pt idx="17">
                  <c:v>87.241230000000002</c:v>
                </c:pt>
                <c:pt idx="18">
                  <c:v>83.639600000000002</c:v>
                </c:pt>
                <c:pt idx="19">
                  <c:v>81.720230000000001</c:v>
                </c:pt>
                <c:pt idx="20">
                  <c:v>82.81183</c:v>
                </c:pt>
                <c:pt idx="21">
                  <c:v>85.808040000000005</c:v>
                </c:pt>
                <c:pt idx="22">
                  <c:v>92.509119999999996</c:v>
                </c:pt>
                <c:pt idx="23">
                  <c:v>96.172830000000005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031-44F8-A8F2-A4883913BC4B}"/>
            </c:ext>
          </c:extLst>
        </c:ser>
        <c:ser>
          <c:idx val="13"/>
          <c:order val="13"/>
          <c:tx>
            <c:strRef>
              <c:f>'total mortality 18-19'!$A$20</c:f>
              <c:strCache>
                <c:ptCount val="1"/>
                <c:pt idx="0">
                  <c:v>Pennsylvania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18-19'!$B$20:$Y$20</c:f>
              <c:numCache>
                <c:formatCode>General</c:formatCode>
                <c:ptCount val="24"/>
                <c:pt idx="0">
                  <c:v>110.7598</c:v>
                </c:pt>
                <c:pt idx="1">
                  <c:v>101.14100000000001</c:v>
                </c:pt>
                <c:pt idx="2">
                  <c:v>103.7603</c:v>
                </c:pt>
                <c:pt idx="3">
                  <c:v>116.2705</c:v>
                </c:pt>
                <c:pt idx="4">
                  <c:v>104.9875</c:v>
                </c:pt>
                <c:pt idx="5">
                  <c:v>96.896249999999995</c:v>
                </c:pt>
                <c:pt idx="6">
                  <c:v>91.563450000000003</c:v>
                </c:pt>
                <c:pt idx="7">
                  <c:v>99.640270000000001</c:v>
                </c:pt>
                <c:pt idx="8">
                  <c:v>108.0004</c:v>
                </c:pt>
                <c:pt idx="9">
                  <c:v>504.4049</c:v>
                </c:pt>
                <c:pt idx="10">
                  <c:v>265.56720000000001</c:v>
                </c:pt>
                <c:pt idx="11">
                  <c:v>157.25200000000001</c:v>
                </c:pt>
                <c:pt idx="12">
                  <c:v>126.5646</c:v>
                </c:pt>
                <c:pt idx="13">
                  <c:v>112.01009999999999</c:v>
                </c:pt>
                <c:pt idx="14">
                  <c:v>102.0468</c:v>
                </c:pt>
                <c:pt idx="15">
                  <c:v>91.301950000000005</c:v>
                </c:pt>
                <c:pt idx="16">
                  <c:v>92.856390000000005</c:v>
                </c:pt>
                <c:pt idx="17">
                  <c:v>86.170389999999998</c:v>
                </c:pt>
                <c:pt idx="18">
                  <c:v>78.798000000000002</c:v>
                </c:pt>
                <c:pt idx="19">
                  <c:v>76.672430000000006</c:v>
                </c:pt>
                <c:pt idx="20">
                  <c:v>79.06832</c:v>
                </c:pt>
                <c:pt idx="21">
                  <c:v>84.348039999999997</c:v>
                </c:pt>
                <c:pt idx="22">
                  <c:v>85.805629999999994</c:v>
                </c:pt>
                <c:pt idx="23">
                  <c:v>85.748410000000007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031-44F8-A8F2-A4883913BC4B}"/>
            </c:ext>
          </c:extLst>
        </c:ser>
        <c:ser>
          <c:idx val="14"/>
          <c:order val="14"/>
          <c:tx>
            <c:strRef>
              <c:f>'total mortality 18-19'!$A$21</c:f>
              <c:strCache>
                <c:ptCount val="1"/>
                <c:pt idx="0">
                  <c:v>Rhode Island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18-19'!$B$21:$Y$21</c:f>
              <c:numCache>
                <c:formatCode>General</c:formatCode>
                <c:ptCount val="24"/>
                <c:pt idx="0">
                  <c:v>102.9282</c:v>
                </c:pt>
                <c:pt idx="1">
                  <c:v>94.670680000000004</c:v>
                </c:pt>
                <c:pt idx="2">
                  <c:v>100.4742</c:v>
                </c:pt>
                <c:pt idx="3">
                  <c:v>115.0086</c:v>
                </c:pt>
                <c:pt idx="4">
                  <c:v>91.137010000000004</c:v>
                </c:pt>
                <c:pt idx="5">
                  <c:v>98.411689999999993</c:v>
                </c:pt>
                <c:pt idx="6">
                  <c:v>93.767910000000001</c:v>
                </c:pt>
                <c:pt idx="7">
                  <c:v>90.518320000000003</c:v>
                </c:pt>
                <c:pt idx="8">
                  <c:v>126.7437</c:v>
                </c:pt>
                <c:pt idx="9">
                  <c:v>431.20690000000002</c:v>
                </c:pt>
                <c:pt idx="10">
                  <c:v>139.76329999999999</c:v>
                </c:pt>
                <c:pt idx="11">
                  <c:v>141.40199999999999</c:v>
                </c:pt>
                <c:pt idx="12">
                  <c:v>138.9281</c:v>
                </c:pt>
                <c:pt idx="13">
                  <c:v>114.8235</c:v>
                </c:pt>
                <c:pt idx="14">
                  <c:v>97.491240000000005</c:v>
                </c:pt>
                <c:pt idx="15">
                  <c:v>88.590860000000006</c:v>
                </c:pt>
                <c:pt idx="16">
                  <c:v>85.375039999999998</c:v>
                </c:pt>
                <c:pt idx="17">
                  <c:v>78.233080000000001</c:v>
                </c:pt>
                <c:pt idx="18">
                  <c:v>69.661000000000001</c:v>
                </c:pt>
                <c:pt idx="19">
                  <c:v>65.952280000000002</c:v>
                </c:pt>
                <c:pt idx="20">
                  <c:v>76.298240000000007</c:v>
                </c:pt>
                <c:pt idx="21">
                  <c:v>84.050399999999996</c:v>
                </c:pt>
                <c:pt idx="22">
                  <c:v>85.015289999999993</c:v>
                </c:pt>
                <c:pt idx="23">
                  <c:v>85.871290000000002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031-44F8-A8F2-A4883913BC4B}"/>
            </c:ext>
          </c:extLst>
        </c:ser>
        <c:ser>
          <c:idx val="15"/>
          <c:order val="15"/>
          <c:tx>
            <c:strRef>
              <c:f>'total mortality 18-19'!$A$22</c:f>
              <c:strCache>
                <c:ptCount val="1"/>
                <c:pt idx="0">
                  <c:v>Utah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18-19'!$B$22:$Y$22</c:f>
              <c:numCache>
                <c:formatCode>General</c:formatCode>
                <c:ptCount val="24"/>
                <c:pt idx="0">
                  <c:v>92.296080000000003</c:v>
                </c:pt>
                <c:pt idx="1">
                  <c:v>105.0947</c:v>
                </c:pt>
                <c:pt idx="2">
                  <c:v>101.2696</c:v>
                </c:pt>
                <c:pt idx="3">
                  <c:v>118.4759</c:v>
                </c:pt>
                <c:pt idx="4">
                  <c:v>110.35939999999999</c:v>
                </c:pt>
                <c:pt idx="5">
                  <c:v>107.2538</c:v>
                </c:pt>
                <c:pt idx="6">
                  <c:v>89.583190000000002</c:v>
                </c:pt>
                <c:pt idx="7">
                  <c:v>95.17004</c:v>
                </c:pt>
                <c:pt idx="8">
                  <c:v>79.462940000000003</c:v>
                </c:pt>
                <c:pt idx="9">
                  <c:v>252.07220000000001</c:v>
                </c:pt>
                <c:pt idx="10">
                  <c:v>287.71789999999999</c:v>
                </c:pt>
                <c:pt idx="11">
                  <c:v>178.9905</c:v>
                </c:pt>
                <c:pt idx="12">
                  <c:v>178.08590000000001</c:v>
                </c:pt>
                <c:pt idx="13">
                  <c:v>108.4695</c:v>
                </c:pt>
                <c:pt idx="14">
                  <c:v>121.6026</c:v>
                </c:pt>
                <c:pt idx="15">
                  <c:v>119.2242</c:v>
                </c:pt>
                <c:pt idx="16">
                  <c:v>104.4636</c:v>
                </c:pt>
                <c:pt idx="17">
                  <c:v>102.2966</c:v>
                </c:pt>
                <c:pt idx="18">
                  <c:v>86.501850000000005</c:v>
                </c:pt>
                <c:pt idx="19">
                  <c:v>86.225710000000007</c:v>
                </c:pt>
                <c:pt idx="20">
                  <c:v>81.350620000000006</c:v>
                </c:pt>
                <c:pt idx="21">
                  <c:v>95.395030000000006</c:v>
                </c:pt>
                <c:pt idx="22">
                  <c:v>83.708269999999999</c:v>
                </c:pt>
                <c:pt idx="23">
                  <c:v>83.352099999999993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031-44F8-A8F2-A4883913BC4B}"/>
            </c:ext>
          </c:extLst>
        </c:ser>
        <c:ser>
          <c:idx val="16"/>
          <c:order val="16"/>
          <c:tx>
            <c:strRef>
              <c:f>'total mortality 18-19'!$A$23</c:f>
              <c:strCache>
                <c:ptCount val="1"/>
                <c:pt idx="0">
                  <c:v>Vermont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18-19'!$B$23:$Y$23</c:f>
              <c:numCache>
                <c:formatCode>General</c:formatCode>
                <c:ptCount val="24"/>
                <c:pt idx="0">
                  <c:v>97.892080000000007</c:v>
                </c:pt>
                <c:pt idx="1">
                  <c:v>85.94341</c:v>
                </c:pt>
                <c:pt idx="2">
                  <c:v>90.774169999999998</c:v>
                </c:pt>
                <c:pt idx="3">
                  <c:v>94.514250000000004</c:v>
                </c:pt>
                <c:pt idx="4">
                  <c:v>97.51661</c:v>
                </c:pt>
                <c:pt idx="5">
                  <c:v>101.0598</c:v>
                </c:pt>
                <c:pt idx="6">
                  <c:v>94.708759999999998</c:v>
                </c:pt>
                <c:pt idx="7">
                  <c:v>89.378870000000006</c:v>
                </c:pt>
                <c:pt idx="8">
                  <c:v>114.59739999999999</c:v>
                </c:pt>
                <c:pt idx="9">
                  <c:v>390.22329999999999</c:v>
                </c:pt>
                <c:pt idx="10">
                  <c:v>125.4383</c:v>
                </c:pt>
                <c:pt idx="11">
                  <c:v>120.9575</c:v>
                </c:pt>
                <c:pt idx="12">
                  <c:v>116.61790000000001</c:v>
                </c:pt>
                <c:pt idx="13">
                  <c:v>95.730890000000002</c:v>
                </c:pt>
                <c:pt idx="14">
                  <c:v>95.129379999999998</c:v>
                </c:pt>
                <c:pt idx="15">
                  <c:v>95.598249999999993</c:v>
                </c:pt>
                <c:pt idx="16">
                  <c:v>86.9649</c:v>
                </c:pt>
                <c:pt idx="17">
                  <c:v>88.968109999999996</c:v>
                </c:pt>
                <c:pt idx="18">
                  <c:v>78.564999999999998</c:v>
                </c:pt>
                <c:pt idx="19">
                  <c:v>84.017070000000004</c:v>
                </c:pt>
                <c:pt idx="20">
                  <c:v>76.189220000000006</c:v>
                </c:pt>
                <c:pt idx="21">
                  <c:v>87.705560000000006</c:v>
                </c:pt>
                <c:pt idx="22">
                  <c:v>93.694000000000003</c:v>
                </c:pt>
                <c:pt idx="23">
                  <c:v>103.6947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031-44F8-A8F2-A4883913BC4B}"/>
            </c:ext>
          </c:extLst>
        </c:ser>
        <c:ser>
          <c:idx val="17"/>
          <c:order val="17"/>
          <c:tx>
            <c:strRef>
              <c:f>'total mortality 18-19'!$A$24</c:f>
              <c:strCache>
                <c:ptCount val="1"/>
                <c:pt idx="0">
                  <c:v>Washington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18-19'!$B$24:$Y$24</c:f>
              <c:numCache>
                <c:formatCode>General</c:formatCode>
                <c:ptCount val="24"/>
                <c:pt idx="0">
                  <c:v>93.777410000000003</c:v>
                </c:pt>
                <c:pt idx="1">
                  <c:v>102.9213</c:v>
                </c:pt>
                <c:pt idx="2">
                  <c:v>112.7679</c:v>
                </c:pt>
                <c:pt idx="3">
                  <c:v>122.47799999999999</c:v>
                </c:pt>
                <c:pt idx="4">
                  <c:v>113.9335</c:v>
                </c:pt>
                <c:pt idx="5">
                  <c:v>112.7863</c:v>
                </c:pt>
                <c:pt idx="6">
                  <c:v>105.23609999999999</c:v>
                </c:pt>
                <c:pt idx="7">
                  <c:v>91.826849999999993</c:v>
                </c:pt>
                <c:pt idx="8">
                  <c:v>102.4421</c:v>
                </c:pt>
                <c:pt idx="9">
                  <c:v>235.60429999999999</c:v>
                </c:pt>
                <c:pt idx="10">
                  <c:v>234.72120000000001</c:v>
                </c:pt>
                <c:pt idx="11">
                  <c:v>257.15440000000001</c:v>
                </c:pt>
                <c:pt idx="12">
                  <c:v>201.52440000000001</c:v>
                </c:pt>
                <c:pt idx="13">
                  <c:v>121.2547</c:v>
                </c:pt>
                <c:pt idx="14">
                  <c:v>112.4088</c:v>
                </c:pt>
                <c:pt idx="15">
                  <c:v>117.8789</c:v>
                </c:pt>
                <c:pt idx="16">
                  <c:v>112.32259999999999</c:v>
                </c:pt>
                <c:pt idx="17">
                  <c:v>107.3771</c:v>
                </c:pt>
                <c:pt idx="18">
                  <c:v>99.126170000000002</c:v>
                </c:pt>
                <c:pt idx="19">
                  <c:v>93.404129999999995</c:v>
                </c:pt>
                <c:pt idx="20">
                  <c:v>100.1396</c:v>
                </c:pt>
                <c:pt idx="21">
                  <c:v>113.9974</c:v>
                </c:pt>
                <c:pt idx="22">
                  <c:v>118.194</c:v>
                </c:pt>
                <c:pt idx="23">
                  <c:v>113.1829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031-44F8-A8F2-A4883913BC4B}"/>
            </c:ext>
          </c:extLst>
        </c:ser>
        <c:ser>
          <c:idx val="18"/>
          <c:order val="18"/>
          <c:tx>
            <c:strRef>
              <c:f>'total mortality 18-19'!$A$25</c:f>
              <c:strCache>
                <c:ptCount val="1"/>
                <c:pt idx="0">
                  <c:v>Wisconsin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mortality 18-19'!$B$6:$Y$6</c:f>
              <c:numCache>
                <c:formatCode>mmm\ yyyy</c:formatCode>
                <c:ptCount val="24"/>
                <c:pt idx="0">
                  <c:v>6576</c:v>
                </c:pt>
                <c:pt idx="1">
                  <c:v>6607</c:v>
                </c:pt>
                <c:pt idx="2">
                  <c:v>6635</c:v>
                </c:pt>
                <c:pt idx="3">
                  <c:v>6666</c:v>
                </c:pt>
                <c:pt idx="4">
                  <c:v>6696</c:v>
                </c:pt>
                <c:pt idx="5">
                  <c:v>6727</c:v>
                </c:pt>
                <c:pt idx="6">
                  <c:v>6757</c:v>
                </c:pt>
                <c:pt idx="7">
                  <c:v>6788</c:v>
                </c:pt>
                <c:pt idx="8">
                  <c:v>6819</c:v>
                </c:pt>
                <c:pt idx="9">
                  <c:v>6849</c:v>
                </c:pt>
                <c:pt idx="10">
                  <c:v>6880</c:v>
                </c:pt>
                <c:pt idx="11">
                  <c:v>6910</c:v>
                </c:pt>
                <c:pt idx="12">
                  <c:v>6941</c:v>
                </c:pt>
                <c:pt idx="13">
                  <c:v>6972</c:v>
                </c:pt>
                <c:pt idx="14">
                  <c:v>7000</c:v>
                </c:pt>
                <c:pt idx="15">
                  <c:v>7031</c:v>
                </c:pt>
                <c:pt idx="16">
                  <c:v>7061</c:v>
                </c:pt>
                <c:pt idx="17">
                  <c:v>7092</c:v>
                </c:pt>
                <c:pt idx="18">
                  <c:v>7122</c:v>
                </c:pt>
                <c:pt idx="19">
                  <c:v>7153</c:v>
                </c:pt>
                <c:pt idx="20">
                  <c:v>7184</c:v>
                </c:pt>
                <c:pt idx="21">
                  <c:v>7214</c:v>
                </c:pt>
                <c:pt idx="22">
                  <c:v>7245</c:v>
                </c:pt>
                <c:pt idx="23">
                  <c:v>7275</c:v>
                </c:pt>
              </c:numCache>
            </c:numRef>
          </c:cat>
          <c:val>
            <c:numRef>
              <c:f>'total mortality 18-19'!$B$25:$Y$25</c:f>
              <c:numCache>
                <c:formatCode>General</c:formatCode>
                <c:ptCount val="24"/>
                <c:pt idx="0">
                  <c:v>86.775980000000004</c:v>
                </c:pt>
                <c:pt idx="1">
                  <c:v>91.587440000000001</c:v>
                </c:pt>
                <c:pt idx="2">
                  <c:v>87.016139999999993</c:v>
                </c:pt>
                <c:pt idx="3">
                  <c:v>108.8742</c:v>
                </c:pt>
                <c:pt idx="4">
                  <c:v>99.993809999999996</c:v>
                </c:pt>
                <c:pt idx="5">
                  <c:v>91.943240000000003</c:v>
                </c:pt>
                <c:pt idx="6">
                  <c:v>93.930369999999996</c:v>
                </c:pt>
                <c:pt idx="7">
                  <c:v>90.593710000000002</c:v>
                </c:pt>
                <c:pt idx="8">
                  <c:v>90.952420000000004</c:v>
                </c:pt>
                <c:pt idx="9">
                  <c:v>211.09950000000001</c:v>
                </c:pt>
                <c:pt idx="10">
                  <c:v>203.27010000000001</c:v>
                </c:pt>
                <c:pt idx="11">
                  <c:v>204.2381</c:v>
                </c:pt>
                <c:pt idx="12">
                  <c:v>113.57599999999999</c:v>
                </c:pt>
                <c:pt idx="13">
                  <c:v>95.994100000000003</c:v>
                </c:pt>
                <c:pt idx="14">
                  <c:v>107.71469999999999</c:v>
                </c:pt>
                <c:pt idx="15">
                  <c:v>101.52370000000001</c:v>
                </c:pt>
                <c:pt idx="16">
                  <c:v>91.730180000000004</c:v>
                </c:pt>
                <c:pt idx="17">
                  <c:v>89.339290000000005</c:v>
                </c:pt>
                <c:pt idx="18">
                  <c:v>94.809820000000002</c:v>
                </c:pt>
                <c:pt idx="19">
                  <c:v>83.491110000000006</c:v>
                </c:pt>
                <c:pt idx="20">
                  <c:v>83.733829999999998</c:v>
                </c:pt>
                <c:pt idx="21">
                  <c:v>91.868799999999993</c:v>
                </c:pt>
                <c:pt idx="22">
                  <c:v>95.642129999999995</c:v>
                </c:pt>
                <c:pt idx="23">
                  <c:v>87.428309999999996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031-44F8-A8F2-A4883913B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8916848"/>
        <c:axId val="708917176"/>
      </c:lineChart>
      <c:dateAx>
        <c:axId val="708916848"/>
        <c:scaling>
          <c:orientation val="minMax"/>
        </c:scaling>
        <c:delete val="0"/>
        <c:axPos val="b"/>
        <c:numFmt formatCode="mmm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8917176"/>
        <c:crosses val="autoZero"/>
        <c:auto val="1"/>
        <c:lblOffset val="100"/>
        <c:baseTimeUnit val="months"/>
      </c:dateAx>
      <c:valAx>
        <c:axId val="708917176"/>
        <c:scaling>
          <c:orientation val="minMax"/>
          <c:max val="55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16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0.39645</cdr:x>
      <cdr:y>0.01944</cdr:y>
    </cdr:from>
    <cdr:to>
      <cdr:x>0.55086</cdr:x>
      <cdr:y>0.06761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6F124D-32EB-4554-9BBC-BE795745FF12}"/>
            </a:ext>
          </a:extLst>
        </cdr:cNvPr>
        <cdr:cNvSpPr txBox="1"/>
      </cdr:nvSpPr>
      <cdr:spPr>
        <a:xfrm xmlns:a="http://schemas.openxmlformats.org/drawingml/2006/main">
          <a:off x="3423708" y="121708"/>
          <a:ext cx="1333500" cy="301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October 1918</a:t>
          </a:r>
        </a:p>
      </cdr:txBody>
    </cdr:sp>
  </cdr:relSizeAnchor>
  <cdr:relSizeAnchor xmlns:cdr="http://schemas.openxmlformats.org/drawingml/2006/chartDrawing">
    <cdr:from>
      <cdr:x>0.35784</cdr:x>
      <cdr:y>0.05156</cdr:y>
    </cdr:from>
    <cdr:to>
      <cdr:x>0.39706</cdr:x>
      <cdr:y>0.07268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6644FC1-7A26-4AA3-8BFC-DA5DA7CDB45A}"/>
            </a:ext>
          </a:extLst>
        </cdr:cNvPr>
        <cdr:cNvCxnSpPr/>
      </cdr:nvCxnSpPr>
      <cdr:spPr>
        <a:xfrm xmlns:a="http://schemas.openxmlformats.org/drawingml/2006/main" flipH="1">
          <a:off x="3090334" y="322792"/>
          <a:ext cx="338666" cy="13229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5D0F-458A-634F-9F71-D6B6DF341282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1EA6-887C-2F49-95C7-12538DC9A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1EA6-887C-2F49-95C7-12538DC9A0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1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7" y="4216401"/>
            <a:ext cx="47404018" cy="89880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5" y="4216401"/>
            <a:ext cx="141480542" cy="898804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1"/>
            <a:ext cx="37307520" cy="435864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4"/>
            <a:ext cx="37307520" cy="480059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4577041"/>
            <a:ext cx="94442280" cy="695198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4577041"/>
            <a:ext cx="94442280" cy="695198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4912362"/>
            <a:ext cx="19392902" cy="204723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6959601"/>
            <a:ext cx="19392902" cy="1264412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1"/>
            <a:ext cx="19400520" cy="1264412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873760"/>
            <a:ext cx="14439902" cy="371856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3"/>
            <a:ext cx="24536400" cy="18729961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4592323"/>
            <a:ext cx="14439902" cy="15011401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1"/>
            <a:ext cx="26334720" cy="1813561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9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3"/>
            <a:ext cx="39502080" cy="1448308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862-634A-4022-92DC-402599C93DD8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1"/>
            <a:ext cx="138988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1"/>
            <a:ext cx="102412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100000">
              <a:srgbClr val="11374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425946"/>
            <a:ext cx="3520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>
                <a:solidFill>
                  <a:schemeClr val="tx2"/>
                </a:solidFill>
                <a:latin typeface="Arial"/>
                <a:cs typeface="Arial"/>
              </a:rPr>
              <a:t>The Effect of In Utero Exposure to the 1918 Influenza Pandemic on Life </a:t>
            </a:r>
          </a:p>
          <a:p>
            <a:r>
              <a:rPr lang="en-US" sz="6200" b="1" dirty="0">
                <a:solidFill>
                  <a:schemeClr val="tx2"/>
                </a:solidFill>
                <a:latin typeface="Arial"/>
                <a:cs typeface="Arial"/>
              </a:rPr>
              <a:t>Expectancy in the United States </a:t>
            </a:r>
          </a:p>
          <a:p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Elaine M. Hernandez (Indiana University), Jonas Helgertz (Lund University &amp; University of Minnesota), John Robert Warren (University of Minnesota), </a:t>
            </a:r>
          </a:p>
          <a:p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Florencia Torche (Stanford University), Claire Margerison (Michigan State University), Elizabeth M. Anderson (Indiana University)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7947600" y="2582343"/>
            <a:ext cx="487786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wdmk20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2878687"/>
            <a:ext cx="4902190" cy="340430"/>
          </a:xfrm>
          <a:prstGeom prst="rect">
            <a:avLst/>
          </a:prstGeom>
        </p:spPr>
      </p:pic>
      <p:pic>
        <p:nvPicPr>
          <p:cNvPr id="3" name="Picture 2" descr="mpc-logo-nav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47" y="847665"/>
            <a:ext cx="4513296" cy="14383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428940" y="3657600"/>
            <a:ext cx="9986792" cy="17613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46727" y="3657600"/>
            <a:ext cx="21031200" cy="1783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need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314" y="3657600"/>
            <a:ext cx="10058400" cy="1783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322" y="3657600"/>
            <a:ext cx="10086278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Research Questions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0" y="3657600"/>
            <a:ext cx="210312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Data Linkage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75600" y="3657600"/>
            <a:ext cx="100584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58873" y="4268892"/>
            <a:ext cx="10058400" cy="3508653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r>
              <a:rPr lang="en-US" sz="3500" i="1" dirty="0">
                <a:latin typeface="Arial"/>
                <a:cs typeface="Arial"/>
              </a:rPr>
              <a:t>In utero </a:t>
            </a:r>
            <a:r>
              <a:rPr lang="en-US" sz="3500" dirty="0">
                <a:latin typeface="Arial"/>
                <a:cs typeface="Arial"/>
              </a:rPr>
              <a:t>exposure did not predict lower levels of educational attainment or a shorter life expectancy, supporting the idea that the weakest fetuses exposed </a:t>
            </a:r>
            <a:r>
              <a:rPr lang="en-US" sz="3500" i="1" dirty="0">
                <a:latin typeface="Arial"/>
                <a:cs typeface="Arial"/>
              </a:rPr>
              <a:t>in utero </a:t>
            </a:r>
            <a:r>
              <a:rPr lang="en-US" sz="3500" dirty="0">
                <a:latin typeface="Arial"/>
                <a:cs typeface="Arial"/>
              </a:rPr>
              <a:t>died leaving a healthier cohort (i.e., culled cohort).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5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50286" y="13319722"/>
            <a:ext cx="10058400" cy="3046988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In future work we plan to (a) include females and (b) link to the 1920/1930 US Censuses to test whether </a:t>
            </a:r>
            <a:r>
              <a:rPr lang="en-US" sz="3600" i="1" dirty="0">
                <a:latin typeface="Arial"/>
                <a:cs typeface="Arial"/>
              </a:rPr>
              <a:t>in utero</a:t>
            </a:r>
            <a:r>
              <a:rPr lang="en-US" sz="3600" dirty="0">
                <a:latin typeface="Arial"/>
                <a:cs typeface="Arial"/>
              </a:rPr>
              <a:t> exposure to the 1918 pandemic increased rates of child mortality.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" y="4285768"/>
            <a:ext cx="10019263" cy="11526232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r>
              <a:rPr lang="en-US" sz="3500" dirty="0">
                <a:latin typeface="Arial"/>
                <a:cs typeface="Arial"/>
              </a:rPr>
              <a:t>Does </a:t>
            </a:r>
            <a:r>
              <a:rPr lang="en-US" sz="3500" i="1" dirty="0">
                <a:latin typeface="Arial"/>
                <a:cs typeface="Arial"/>
              </a:rPr>
              <a:t>in utero </a:t>
            </a:r>
            <a:r>
              <a:rPr lang="en-US" sz="3500" dirty="0">
                <a:latin typeface="Arial"/>
                <a:cs typeface="Arial"/>
              </a:rPr>
              <a:t>exposure to the 1918 influenza pandemic decrease (1) adult educational attainment and (2) life expectancy?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3500" dirty="0">
                <a:latin typeface="Arial"/>
                <a:cs typeface="Arial"/>
              </a:rPr>
              <a:t>Exposure to the pandemic is linked to increased rates of physical disability, cardiovascular problems, cancer, and metabolic disorders. Previous research has also found that </a:t>
            </a:r>
            <a:r>
              <a:rPr lang="en-US" sz="3500" i="1" dirty="0">
                <a:latin typeface="Arial"/>
                <a:cs typeface="Arial"/>
              </a:rPr>
              <a:t>in utero</a:t>
            </a:r>
            <a:r>
              <a:rPr lang="en-US" sz="3500" dirty="0">
                <a:latin typeface="Arial"/>
                <a:cs typeface="Arial"/>
              </a:rPr>
              <a:t> exposure to the 1918 influenza pandemic led to lower educational attainment.</a:t>
            </a:r>
          </a:p>
          <a:p>
            <a:endParaRPr lang="en-US" sz="3500" dirty="0">
              <a:latin typeface="Arial"/>
              <a:cs typeface="Arial"/>
            </a:endParaRPr>
          </a:p>
          <a:p>
            <a:r>
              <a:rPr lang="en-US" sz="3500" dirty="0">
                <a:latin typeface="Arial"/>
                <a:cs typeface="Arial"/>
              </a:rPr>
              <a:t>Yet, we do not know whether </a:t>
            </a:r>
            <a:r>
              <a:rPr lang="en-US" sz="3500" i="1" dirty="0">
                <a:latin typeface="Arial"/>
                <a:cs typeface="Arial"/>
              </a:rPr>
              <a:t>in utero </a:t>
            </a:r>
            <a:r>
              <a:rPr lang="en-US" sz="3500" dirty="0">
                <a:latin typeface="Arial"/>
                <a:cs typeface="Arial"/>
              </a:rPr>
              <a:t>exposure has an effect on overall life expectancy</a:t>
            </a:r>
            <a:r>
              <a:rPr lang="en-US" sz="3500" i="1" dirty="0">
                <a:latin typeface="Arial"/>
                <a:cs typeface="Arial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E12E55-1163-430A-8905-AD05E90F1329}"/>
              </a:ext>
            </a:extLst>
          </p:cNvPr>
          <p:cNvSpPr txBox="1"/>
          <p:nvPr/>
        </p:nvSpPr>
        <p:spPr>
          <a:xfrm>
            <a:off x="437314" y="16033503"/>
            <a:ext cx="10068768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Conceptual Framework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525BE-2F20-4E4A-8D6E-DC510DC356EE}"/>
              </a:ext>
            </a:extLst>
          </p:cNvPr>
          <p:cNvSpPr txBox="1"/>
          <p:nvPr/>
        </p:nvSpPr>
        <p:spPr>
          <a:xfrm>
            <a:off x="11404616" y="7707571"/>
            <a:ext cx="210312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Analytic Approach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003924-78AD-4AF0-A18A-142C61B7F7C6}"/>
              </a:ext>
            </a:extLst>
          </p:cNvPr>
          <p:cNvSpPr txBox="1"/>
          <p:nvPr/>
        </p:nvSpPr>
        <p:spPr>
          <a:xfrm>
            <a:off x="33428940" y="13067459"/>
            <a:ext cx="100584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Future Steps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8438" y="6300501"/>
            <a:ext cx="7348869" cy="4488986"/>
            <a:chOff x="1483239" y="6424832"/>
            <a:chExt cx="7586934" cy="4798655"/>
          </a:xfrm>
        </p:grpSpPr>
        <p:pic>
          <p:nvPicPr>
            <p:cNvPr id="1026" name="Picture 2" descr="https://cdn.theatlantic.com/assets/media/img/photo/2018/04/the-1918-flu-pandemic-photos-from-a/f04_7839561772/main_900.jpg?1523387923">
              <a:extLst>
                <a:ext uri="{FF2B5EF4-FFF2-40B4-BE49-F238E27FC236}">
                  <a16:creationId xmlns:a16="http://schemas.microsoft.com/office/drawing/2014/main" id="{7645721D-784A-444E-91F5-326A3A101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884" y="6424832"/>
              <a:ext cx="7246289" cy="479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13A2C-96D9-4CD4-92AE-B3000B57BFE9}"/>
                </a:ext>
              </a:extLst>
            </p:cNvPr>
            <p:cNvSpPr txBox="1"/>
            <p:nvPr/>
          </p:nvSpPr>
          <p:spPr>
            <a:xfrm rot="16200000">
              <a:off x="476633" y="9930909"/>
              <a:ext cx="2299184" cy="28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Source: U.S. Navy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AF3B265-E351-4A30-A3AB-EF24D456E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6" y="16969161"/>
            <a:ext cx="1678188" cy="16781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7E0DE27-F68F-4970-8555-C44CD0C554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17" t="13045" r="86250" b="65556"/>
          <a:stretch/>
        </p:blipFill>
        <p:spPr>
          <a:xfrm>
            <a:off x="4490703" y="16959560"/>
            <a:ext cx="1491886" cy="16424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A8F330-CF5B-400F-AFAF-190BA3ACF7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8" t="10596" r="94999" b="80832"/>
          <a:stretch/>
        </p:blipFill>
        <p:spPr>
          <a:xfrm>
            <a:off x="8432793" y="17033263"/>
            <a:ext cx="1322411" cy="1502991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824D59-67A9-4547-8BF1-84E663AD02C0}"/>
              </a:ext>
            </a:extLst>
          </p:cNvPr>
          <p:cNvCxnSpPr/>
          <p:nvPr/>
        </p:nvCxnSpPr>
        <p:spPr>
          <a:xfrm>
            <a:off x="2585274" y="17950205"/>
            <a:ext cx="1371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CB175D4-06E6-4E95-9F76-74BBFB9F205D}"/>
              </a:ext>
            </a:extLst>
          </p:cNvPr>
          <p:cNvCxnSpPr/>
          <p:nvPr/>
        </p:nvCxnSpPr>
        <p:spPr>
          <a:xfrm>
            <a:off x="6400800" y="17882790"/>
            <a:ext cx="1371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D3E0FCD-4B89-4815-A458-7D2919E25698}"/>
              </a:ext>
            </a:extLst>
          </p:cNvPr>
          <p:cNvSpPr txBox="1"/>
          <p:nvPr/>
        </p:nvSpPr>
        <p:spPr>
          <a:xfrm>
            <a:off x="556118" y="19410031"/>
            <a:ext cx="2631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Trimester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of infectious exposure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in utero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44DEB3-3EC9-4F9D-B96D-B53E56752E4A}"/>
              </a:ext>
            </a:extLst>
          </p:cNvPr>
          <p:cNvSpPr txBox="1"/>
          <p:nvPr/>
        </p:nvSpPr>
        <p:spPr>
          <a:xfrm>
            <a:off x="3927116" y="19408865"/>
            <a:ext cx="2631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Adult educational attainment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(~21-22 years old)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8435C3-E19D-4EDC-B36E-EFE72AB28DF6}"/>
              </a:ext>
            </a:extLst>
          </p:cNvPr>
          <p:cNvSpPr txBox="1"/>
          <p:nvPr/>
        </p:nvSpPr>
        <p:spPr>
          <a:xfrm>
            <a:off x="7470161" y="19403197"/>
            <a:ext cx="2683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Life expectancy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(age at death)</a:t>
            </a:r>
          </a:p>
          <a:p>
            <a:pPr algn="ctr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43372" y="18671172"/>
            <a:ext cx="7323935" cy="649628"/>
            <a:chOff x="1808914" y="19406137"/>
            <a:chExt cx="7323935" cy="64962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FBDB38F-E22D-4DF8-901A-395A3990E1BF}"/>
                </a:ext>
              </a:extLst>
            </p:cNvPr>
            <p:cNvCxnSpPr/>
            <p:nvPr/>
          </p:nvCxnSpPr>
          <p:spPr>
            <a:xfrm>
              <a:off x="1835916" y="19477035"/>
              <a:ext cx="0" cy="5078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EA7BF9F-3D88-401A-A63B-7314D925C88B}"/>
                </a:ext>
              </a:extLst>
            </p:cNvPr>
            <p:cNvCxnSpPr>
              <a:cxnSpLocks/>
            </p:cNvCxnSpPr>
            <p:nvPr/>
          </p:nvCxnSpPr>
          <p:spPr>
            <a:xfrm>
              <a:off x="1808914" y="20010714"/>
              <a:ext cx="7315200" cy="159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7A95A89-3D84-4F44-88B1-6D81FF740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2849" y="19406137"/>
              <a:ext cx="0" cy="64962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40513B6-C5D3-43C7-9B69-4D269C5E137A}"/>
              </a:ext>
            </a:extLst>
          </p:cNvPr>
          <p:cNvSpPr txBox="1"/>
          <p:nvPr/>
        </p:nvSpPr>
        <p:spPr>
          <a:xfrm>
            <a:off x="24542907" y="8251808"/>
            <a:ext cx="8368416" cy="2970044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Arial"/>
                <a:cs typeface="Arial"/>
              </a:rPr>
              <a:t>We estimate sibling fixed-effects models comparing (1) educational attainment and (2) age at death between exposed respondents and unexposed siblings.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33972" y="12332620"/>
            <a:ext cx="100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Figure 1. Excess All-Cause Mortality by State, 1918-1919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0513B6-C5D3-43C7-9B69-4D269C5E137A}"/>
              </a:ext>
            </a:extLst>
          </p:cNvPr>
          <p:cNvSpPr txBox="1"/>
          <p:nvPr/>
        </p:nvSpPr>
        <p:spPr>
          <a:xfrm>
            <a:off x="11575524" y="8229600"/>
            <a:ext cx="6712476" cy="3508653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Arial"/>
                <a:cs typeface="Arial"/>
              </a:rPr>
              <a:t>We measure exposure as above average deaths/mo. due to influenza/pneumonia compared to mean mortality during 1910-1915. </a:t>
            </a:r>
          </a:p>
          <a:p>
            <a:endParaRPr lang="en-US" sz="3500" dirty="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204400" y="7472760"/>
            <a:ext cx="6652921" cy="4859860"/>
            <a:chOff x="35078339" y="11804185"/>
            <a:chExt cx="6652921" cy="48598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2E90FD9-A93C-4723-90B2-995EEC7254C5}"/>
                </a:ext>
              </a:extLst>
            </p:cNvPr>
            <p:cNvSpPr/>
            <p:nvPr/>
          </p:nvSpPr>
          <p:spPr>
            <a:xfrm>
              <a:off x="35078339" y="11804185"/>
              <a:ext cx="6652921" cy="1828800"/>
            </a:xfrm>
            <a:prstGeom prst="roundRect">
              <a:avLst/>
            </a:prstGeom>
            <a:solidFill>
              <a:srgbClr val="CAD8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Mortality selection following </a:t>
              </a:r>
              <a:r>
                <a:rPr lang="en-US" sz="35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utero </a:t>
              </a: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exposure to 1918 influenza pandemic.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8303CC3-3F24-4906-A6BB-2B3CD7063F71}"/>
                </a:ext>
              </a:extLst>
            </p:cNvPr>
            <p:cNvSpPr/>
            <p:nvPr/>
          </p:nvSpPr>
          <p:spPr>
            <a:xfrm>
              <a:off x="35078339" y="14835245"/>
              <a:ext cx="6652921" cy="1828800"/>
            </a:xfrm>
            <a:prstGeom prst="roundRect">
              <a:avLst/>
            </a:prstGeom>
            <a:solidFill>
              <a:srgbClr val="CAD8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of individuals in the Social Security Death Master File are “more robust.”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BD2B6938-91A7-4D15-8B6E-472490FE2876}"/>
                </a:ext>
              </a:extLst>
            </p:cNvPr>
            <p:cNvSpPr/>
            <p:nvPr/>
          </p:nvSpPr>
          <p:spPr>
            <a:xfrm>
              <a:off x="38176199" y="13824594"/>
              <a:ext cx="457200" cy="7788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86D44-B9C3-4B84-9E14-F5B269945EB0}"/>
              </a:ext>
            </a:extLst>
          </p:cNvPr>
          <p:cNvSpPr/>
          <p:nvPr/>
        </p:nvSpPr>
        <p:spPr>
          <a:xfrm>
            <a:off x="13258800" y="5436476"/>
            <a:ext cx="4572000" cy="1878724"/>
          </a:xfrm>
          <a:prstGeom prst="roundRect">
            <a:avLst/>
          </a:prstGeom>
          <a:solidFill>
            <a:srgbClr val="CAD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Individual’s race &amp; parental occupational attainment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6E94794-C9DC-43E4-B1D4-5D3606507799}"/>
              </a:ext>
            </a:extLst>
          </p:cNvPr>
          <p:cNvSpPr/>
          <p:nvPr/>
        </p:nvSpPr>
        <p:spPr>
          <a:xfrm>
            <a:off x="19352118" y="5432478"/>
            <a:ext cx="4572000" cy="1878724"/>
          </a:xfrm>
          <a:prstGeom prst="roundRect">
            <a:avLst/>
          </a:prstGeom>
          <a:solidFill>
            <a:srgbClr val="CAD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Individual’s educational attainment, occupation &amp; income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F56D4E0-A422-4AEC-8AEC-CD301DB4FBA4}"/>
              </a:ext>
            </a:extLst>
          </p:cNvPr>
          <p:cNvSpPr/>
          <p:nvPr/>
        </p:nvSpPr>
        <p:spPr>
          <a:xfrm>
            <a:off x="25462216" y="5432478"/>
            <a:ext cx="4572000" cy="1878724"/>
          </a:xfrm>
          <a:prstGeom prst="roundRect">
            <a:avLst/>
          </a:prstGeom>
          <a:solidFill>
            <a:srgbClr val="CAD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Individual’s time of death &amp; exact date of birth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4D4F40-8EE8-43C3-8D6C-5031FD0BEDAB}"/>
              </a:ext>
            </a:extLst>
          </p:cNvPr>
          <p:cNvCxnSpPr>
            <a:cxnSpLocks/>
          </p:cNvCxnSpPr>
          <p:nvPr/>
        </p:nvCxnSpPr>
        <p:spPr>
          <a:xfrm>
            <a:off x="17830800" y="6340586"/>
            <a:ext cx="1504591" cy="0"/>
          </a:xfrm>
          <a:prstGeom prst="straightConnector1">
            <a:avLst/>
          </a:prstGeom>
          <a:ln w="603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4DEAA2E-1ACC-421C-9DF5-CA7C160B5D8C}"/>
              </a:ext>
            </a:extLst>
          </p:cNvPr>
          <p:cNvCxnSpPr>
            <a:cxnSpLocks/>
          </p:cNvCxnSpPr>
          <p:nvPr/>
        </p:nvCxnSpPr>
        <p:spPr>
          <a:xfrm>
            <a:off x="23957625" y="6340586"/>
            <a:ext cx="1504591" cy="0"/>
          </a:xfrm>
          <a:prstGeom prst="straightConnector1">
            <a:avLst/>
          </a:prstGeom>
          <a:ln w="603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1935B2-0E7C-48CE-9085-84ABF1A77B43}"/>
              </a:ext>
            </a:extLst>
          </p:cNvPr>
          <p:cNvSpPr txBox="1"/>
          <p:nvPr/>
        </p:nvSpPr>
        <p:spPr>
          <a:xfrm>
            <a:off x="13535350" y="4429515"/>
            <a:ext cx="4221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1920 U.S. Census Data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(12.7 million males)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26B67E-3682-4282-9558-2E11DC56F22E}"/>
              </a:ext>
            </a:extLst>
          </p:cNvPr>
          <p:cNvSpPr txBox="1"/>
          <p:nvPr/>
        </p:nvSpPr>
        <p:spPr>
          <a:xfrm>
            <a:off x="19454697" y="4369941"/>
            <a:ext cx="4221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1940 U.S. Census Data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(4.4 million males)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EDF9FF-9F38-4C37-9804-9BF9E76CB4DF}"/>
              </a:ext>
            </a:extLst>
          </p:cNvPr>
          <p:cNvSpPr txBox="1"/>
          <p:nvPr/>
        </p:nvSpPr>
        <p:spPr>
          <a:xfrm>
            <a:off x="24925212" y="4362012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Death Master File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(1.8 million males)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F525BE-2F20-4E4A-8D6E-DC510DC356EE}"/>
              </a:ext>
            </a:extLst>
          </p:cNvPr>
          <p:cNvSpPr txBox="1"/>
          <p:nvPr/>
        </p:nvSpPr>
        <p:spPr>
          <a:xfrm>
            <a:off x="11446727" y="11332037"/>
            <a:ext cx="210312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07679"/>
              </p:ext>
            </p:extLst>
          </p:nvPr>
        </p:nvGraphicFramePr>
        <p:xfrm>
          <a:off x="22935963" y="13063092"/>
          <a:ext cx="9379019" cy="842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5797">
                  <a:extLst>
                    <a:ext uri="{9D8B030D-6E8A-4147-A177-3AD203B41FA5}">
                      <a16:colId xmlns:a16="http://schemas.microsoft.com/office/drawing/2014/main" val="209782347"/>
                    </a:ext>
                  </a:extLst>
                </a:gridCol>
                <a:gridCol w="885982">
                  <a:extLst>
                    <a:ext uri="{9D8B030D-6E8A-4147-A177-3AD203B41FA5}">
                      <a16:colId xmlns:a16="http://schemas.microsoft.com/office/drawing/2014/main" val="271565153"/>
                    </a:ext>
                  </a:extLst>
                </a:gridCol>
                <a:gridCol w="442991">
                  <a:extLst>
                    <a:ext uri="{9D8B030D-6E8A-4147-A177-3AD203B41FA5}">
                      <a16:colId xmlns:a16="http://schemas.microsoft.com/office/drawing/2014/main" val="1508002898"/>
                    </a:ext>
                  </a:extLst>
                </a:gridCol>
                <a:gridCol w="781187">
                  <a:extLst>
                    <a:ext uri="{9D8B030D-6E8A-4147-A177-3AD203B41FA5}">
                      <a16:colId xmlns:a16="http://schemas.microsoft.com/office/drawing/2014/main" val="3163744981"/>
                    </a:ext>
                  </a:extLst>
                </a:gridCol>
                <a:gridCol w="152427">
                  <a:extLst>
                    <a:ext uri="{9D8B030D-6E8A-4147-A177-3AD203B41FA5}">
                      <a16:colId xmlns:a16="http://schemas.microsoft.com/office/drawing/2014/main" val="4166741349"/>
                    </a:ext>
                  </a:extLst>
                </a:gridCol>
                <a:gridCol w="885982">
                  <a:extLst>
                    <a:ext uri="{9D8B030D-6E8A-4147-A177-3AD203B41FA5}">
                      <a16:colId xmlns:a16="http://schemas.microsoft.com/office/drawing/2014/main" val="1981018592"/>
                    </a:ext>
                  </a:extLst>
                </a:gridCol>
                <a:gridCol w="442991">
                  <a:extLst>
                    <a:ext uri="{9D8B030D-6E8A-4147-A177-3AD203B41FA5}">
                      <a16:colId xmlns:a16="http://schemas.microsoft.com/office/drawing/2014/main" val="3661537719"/>
                    </a:ext>
                  </a:extLst>
                </a:gridCol>
                <a:gridCol w="771662">
                  <a:extLst>
                    <a:ext uri="{9D8B030D-6E8A-4147-A177-3AD203B41FA5}">
                      <a16:colId xmlns:a16="http://schemas.microsoft.com/office/drawing/2014/main" val="1314676146"/>
                    </a:ext>
                  </a:extLst>
                </a:gridCol>
              </a:tblGrid>
              <a:tr h="380216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430123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 (</a:t>
                      </a:r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 (</a:t>
                      </a:r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963716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Exposure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50650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Trimester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(0.506)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730562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Trimester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(0.424)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97966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Trimester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(0.320)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545515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029234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&amp; City Exposure 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113993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Trimester in a "Medium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(0.569)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36168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Trimester in a "Low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(0.684)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35641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Trimester in a "High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(0.744)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360334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Trimester in a "Medium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(0.504)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26447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Trimester  in a "Low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(0.691)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172738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Trimester in a "High Exposure"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(0.702)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456193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Trimester in a "Medium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(0.416)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37255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Trimester in a "Low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(0.602)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630073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Trimester in a "High Exposure"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(0.585)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43769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815242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Educational Attainment Categorical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722801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group less than 12 years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309704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years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(0.173)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(0.173)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508051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&gt;12 years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(0.246)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(0.246)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653522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1428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996146"/>
                  </a:ext>
                </a:extLst>
              </a:tr>
              <a:tr h="314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901645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families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02640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standard errors in parentheses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97201"/>
                  </a:ext>
                </a:extLst>
              </a:tr>
              <a:tr h="28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 p&lt;0.01, ** p&lt;0.05, * p&lt;0.1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538416"/>
                  </a:ext>
                </a:extLst>
              </a:tr>
              <a:tr h="28631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Models control for race defined as black or white.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6241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92906" y="12074454"/>
            <a:ext cx="9710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Table 1: Sibling Fixed Effect Model Comparing Age at Death for Respondent Exposed In Utero and Unexposed Sibling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0513B6-C5D3-43C7-9B69-4D269C5E137A}"/>
              </a:ext>
            </a:extLst>
          </p:cNvPr>
          <p:cNvSpPr txBox="1"/>
          <p:nvPr/>
        </p:nvSpPr>
        <p:spPr>
          <a:xfrm>
            <a:off x="18330111" y="8347456"/>
            <a:ext cx="6819913" cy="2970044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Arial"/>
                <a:cs typeface="Arial"/>
              </a:rPr>
              <a:t>This approach enables an analysis of city-level differences in timing, duration, and intensity for 30 cities in 24 states.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003924-78AD-4AF0-A18A-142C61B7F7C6}"/>
              </a:ext>
            </a:extLst>
          </p:cNvPr>
          <p:cNvSpPr txBox="1"/>
          <p:nvPr/>
        </p:nvSpPr>
        <p:spPr>
          <a:xfrm>
            <a:off x="33393136" y="16854094"/>
            <a:ext cx="100584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Acknowledgements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501660" y="17797102"/>
            <a:ext cx="10058400" cy="2970044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r>
              <a:rPr lang="en-US" sz="3500" dirty="0">
                <a:latin typeface="Arial"/>
                <a:cs typeface="Arial"/>
              </a:rPr>
              <a:t>Support was provided by the Minnesota Population Center, which receives core funding (P2CHD041023) from the Eunice Kennedy Shriver National Institute for Child Health and Human Development (NICHD).</a:t>
            </a: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56178"/>
              </p:ext>
            </p:extLst>
          </p:nvPr>
        </p:nvGraphicFramePr>
        <p:xfrm>
          <a:off x="12090230" y="12801600"/>
          <a:ext cx="10196443" cy="834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C45F3AA2-B7E5-49E7-A480-D2CDA55CD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0" y="929296"/>
            <a:ext cx="3394125" cy="2322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263A"/>
      </a:dk2>
      <a:lt2>
        <a:srgbClr val="EEECE1"/>
      </a:lt2>
      <a:accent1>
        <a:srgbClr val="11374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34148</TotalTime>
  <Words>717</Words>
  <Application>Microsoft Office PowerPoint</Application>
  <PresentationFormat>Custom</PresentationFormat>
  <Paragraphs>146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Foxglove</dc:creator>
  <cp:lastModifiedBy>John R Warren</cp:lastModifiedBy>
  <cp:revision>201</cp:revision>
  <dcterms:created xsi:type="dcterms:W3CDTF">2010-09-24T13:55:51Z</dcterms:created>
  <dcterms:modified xsi:type="dcterms:W3CDTF">2019-04-05T18:17:57Z</dcterms:modified>
</cp:coreProperties>
</file>